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Cormorant Garamond Bold Italics" charset="1" panose="00000800000000000000"/>
      <p:regular r:id="rId36"/>
    </p:embeddedFont>
    <p:embeddedFont>
      <p:font typeface="Anton" charset="1" panose="00000500000000000000"/>
      <p:regular r:id="rId37"/>
    </p:embeddedFont>
    <p:embeddedFont>
      <p:font typeface="Quicksand" charset="1" panose="00000000000000000000"/>
      <p:regular r:id="rId38"/>
    </p:embeddedFont>
    <p:embeddedFont>
      <p:font typeface="Quicksand Bold" charset="1" panose="00000000000000000000"/>
      <p:regular r:id="rId39"/>
    </p:embeddedFont>
    <p:embeddedFont>
      <p:font typeface="The Seasons Italics" charset="1" panose="00000000000000000000"/>
      <p:regular r:id="rId40"/>
    </p:embeddedFont>
    <p:embeddedFont>
      <p:font typeface="The Seasons" charset="1" panose="00000000000000000000"/>
      <p:regular r:id="rId41"/>
    </p:embeddedFont>
    <p:embeddedFont>
      <p:font typeface="Cormorant Garamond Bold" charset="1" panose="000008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gif"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25276" y="1943182"/>
            <a:ext cx="16866919" cy="4338999"/>
          </a:xfrm>
          <a:prstGeom prst="rect">
            <a:avLst/>
          </a:prstGeom>
        </p:spPr>
        <p:txBody>
          <a:bodyPr anchor="t" rtlCol="false" tIns="0" lIns="0" bIns="0" rIns="0">
            <a:spAutoFit/>
          </a:bodyPr>
          <a:lstStyle/>
          <a:p>
            <a:pPr algn="ctr">
              <a:lnSpc>
                <a:spcPts val="8642"/>
              </a:lnSpc>
            </a:pPr>
            <a:r>
              <a:rPr lang="en-US" b="true" sz="6173" i="true">
                <a:solidFill>
                  <a:srgbClr val="0F4662"/>
                </a:solidFill>
                <a:latin typeface="Cormorant Garamond Bold Italics"/>
                <a:ea typeface="Cormorant Garamond Bold Italics"/>
                <a:cs typeface="Cormorant Garamond Bold Italics"/>
                <a:sym typeface="Cormorant Garamond Bold Italics"/>
              </a:rPr>
              <a:t>ABDELGHAFOR’S </a:t>
            </a:r>
          </a:p>
          <a:p>
            <a:pPr algn="ctr">
              <a:lnSpc>
                <a:spcPts val="8642"/>
              </a:lnSpc>
            </a:pPr>
            <a:r>
              <a:rPr lang="en-US" b="true" sz="6173" i="true">
                <a:solidFill>
                  <a:srgbClr val="0F4662"/>
                </a:solidFill>
                <a:latin typeface="Cormorant Garamond Bold Italics"/>
                <a:ea typeface="Cormorant Garamond Bold Italics"/>
                <a:cs typeface="Cormorant Garamond Bold Italics"/>
                <a:sym typeface="Cormorant Garamond Bold Italics"/>
              </a:rPr>
              <a:t>HACKATHON </a:t>
            </a:r>
          </a:p>
          <a:p>
            <a:pPr algn="ctr">
              <a:lnSpc>
                <a:spcPts val="8642"/>
              </a:lnSpc>
            </a:pPr>
            <a:r>
              <a:rPr lang="en-US" sz="6173">
                <a:solidFill>
                  <a:srgbClr val="0F4662"/>
                </a:solidFill>
                <a:latin typeface="Anton"/>
                <a:ea typeface="Anton"/>
                <a:cs typeface="Anton"/>
                <a:sym typeface="Anton"/>
              </a:rPr>
              <a:t>M A C H I N E L E A R N I N G  H A C K A T H O N</a:t>
            </a:r>
          </a:p>
          <a:p>
            <a:pPr algn="ctr" marL="0" indent="0" lvl="0">
              <a:lnSpc>
                <a:spcPts val="8642"/>
              </a:lnSpc>
              <a:spcBef>
                <a:spcPct val="0"/>
              </a:spcBef>
            </a:pP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37539" y="6447062"/>
            <a:ext cx="12434550" cy="2571593"/>
          </a:xfrm>
          <a:prstGeom prst="rect">
            <a:avLst/>
          </a:prstGeom>
        </p:spPr>
        <p:txBody>
          <a:bodyPr anchor="t" rtlCol="false" tIns="0" lIns="0" bIns="0" rIns="0">
            <a:spAutoFit/>
          </a:bodyPr>
          <a:lstStyle/>
          <a:p>
            <a:pPr algn="ctr">
              <a:lnSpc>
                <a:spcPts val="6844"/>
              </a:lnSpc>
            </a:pPr>
            <a:r>
              <a:rPr lang="en-US" sz="4889">
                <a:solidFill>
                  <a:srgbClr val="0F4662"/>
                </a:solidFill>
                <a:latin typeface="Quicksand"/>
                <a:ea typeface="Quicksand"/>
                <a:cs typeface="Quicksand"/>
                <a:sym typeface="Quicksand"/>
              </a:rPr>
              <a:t>Telecom Customer Churn </a:t>
            </a:r>
          </a:p>
          <a:p>
            <a:pPr algn="ctr">
              <a:lnSpc>
                <a:spcPts val="6844"/>
              </a:lnSpc>
            </a:pPr>
            <a:r>
              <a:rPr lang="en-US" sz="4889">
                <a:solidFill>
                  <a:srgbClr val="0F4662"/>
                </a:solidFill>
                <a:latin typeface="Quicksand"/>
                <a:ea typeface="Quicksand"/>
                <a:cs typeface="Quicksand"/>
                <a:sym typeface="Quicksand"/>
              </a:rPr>
              <a:t>Prediction and Segmentation</a:t>
            </a:r>
          </a:p>
          <a:p>
            <a:pPr algn="ctr" marL="0" indent="0" lvl="0">
              <a:lnSpc>
                <a:spcPts val="6844"/>
              </a:lnSpc>
              <a:spcBef>
                <a:spcPct val="0"/>
              </a:spcBef>
            </a:pPr>
          </a:p>
        </p:txBody>
      </p:sp>
      <p:sp>
        <p:nvSpPr>
          <p:cNvPr name="Freeform 7" id="7"/>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31317" y="3801057"/>
            <a:ext cx="10257466" cy="4865721"/>
          </a:xfrm>
          <a:custGeom>
            <a:avLst/>
            <a:gdLst/>
            <a:ahLst/>
            <a:cxnLst/>
            <a:rect r="r" b="b" t="t" l="l"/>
            <a:pathLst>
              <a:path h="4865721" w="10257466">
                <a:moveTo>
                  <a:pt x="0" y="0"/>
                </a:moveTo>
                <a:lnTo>
                  <a:pt x="10257466" y="0"/>
                </a:lnTo>
                <a:lnTo>
                  <a:pt x="10257466" y="4865721"/>
                </a:lnTo>
                <a:lnTo>
                  <a:pt x="0" y="4865721"/>
                </a:lnTo>
                <a:lnTo>
                  <a:pt x="0" y="0"/>
                </a:lnTo>
                <a:close/>
              </a:path>
            </a:pathLst>
          </a:custGeom>
          <a:blipFill>
            <a:blip r:embed="rId2"/>
            <a:stretch>
              <a:fillRect l="-47555" t="-62749" r="-4599" b="-17677"/>
            </a:stretch>
          </a:blipFill>
        </p:spPr>
      </p:sp>
      <p:sp>
        <p:nvSpPr>
          <p:cNvPr name="TextBox 3" id="3"/>
          <p:cNvSpPr txBox="true"/>
          <p:nvPr/>
        </p:nvSpPr>
        <p:spPr>
          <a:xfrm rot="0">
            <a:off x="1028700" y="599709"/>
            <a:ext cx="11537525"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Visualization</a:t>
            </a:r>
          </a:p>
        </p:txBody>
      </p:sp>
      <p:sp>
        <p:nvSpPr>
          <p:cNvPr name="TextBox 4" id="4"/>
          <p:cNvSpPr txBox="true"/>
          <p:nvPr/>
        </p:nvSpPr>
        <p:spPr>
          <a:xfrm rot="0">
            <a:off x="0" y="2222246"/>
            <a:ext cx="7926062" cy="1361944"/>
          </a:xfrm>
          <a:prstGeom prst="rect">
            <a:avLst/>
          </a:prstGeom>
        </p:spPr>
        <p:txBody>
          <a:bodyPr anchor="t" rtlCol="false" tIns="0" lIns="0" bIns="0" rIns="0">
            <a:spAutoFit/>
          </a:bodyPr>
          <a:lstStyle/>
          <a:p>
            <a:pPr algn="ctr">
              <a:lnSpc>
                <a:spcPts val="5609"/>
              </a:lnSpc>
              <a:spcBef>
                <a:spcPct val="0"/>
              </a:spcBef>
            </a:pPr>
            <a:r>
              <a:rPr lang="en-US" b="true" sz="3299">
                <a:solidFill>
                  <a:srgbClr val="0F4662"/>
                </a:solidFill>
                <a:latin typeface="Quicksand Bold"/>
                <a:ea typeface="Quicksand Bold"/>
                <a:cs typeface="Quicksand Bold"/>
                <a:sym typeface="Quicksand Bold"/>
              </a:rPr>
              <a:t>Scatter Matrix of Customer Features and Churn Correlations</a:t>
            </a:r>
          </a:p>
        </p:txBody>
      </p:sp>
      <p:sp>
        <p:nvSpPr>
          <p:cNvPr name="TextBox 5" id="5"/>
          <p:cNvSpPr txBox="true"/>
          <p:nvPr/>
        </p:nvSpPr>
        <p:spPr>
          <a:xfrm rot="0">
            <a:off x="10956993" y="3181018"/>
            <a:ext cx="6023411" cy="4990054"/>
          </a:xfrm>
          <a:prstGeom prst="rect">
            <a:avLst/>
          </a:prstGeom>
        </p:spPr>
        <p:txBody>
          <a:bodyPr anchor="t" rtlCol="false" tIns="0" lIns="0" bIns="0" rIns="0">
            <a:spAutoFit/>
          </a:bodyPr>
          <a:lstStyle/>
          <a:p>
            <a:pPr algn="l">
              <a:lnSpc>
                <a:spcPts val="4435"/>
              </a:lnSpc>
            </a:pPr>
            <a:r>
              <a:rPr lang="en-US" sz="2609">
                <a:solidFill>
                  <a:srgbClr val="0F4662"/>
                </a:solidFill>
                <a:latin typeface="Quicksand"/>
                <a:ea typeface="Quicksand"/>
                <a:cs typeface="Quicksand"/>
                <a:sym typeface="Quicksand"/>
              </a:rPr>
              <a:t>We selected key features like tenure, monthly charges, and Internet service types, including one-hot encoded columns. A scatter matrix plot was created to show relationships between these features, with churn status highlighted by color. This helps us spot potential patterns before modeling</a:t>
            </a:r>
          </a:p>
          <a:p>
            <a:pPr algn="l" marL="0" indent="0" lvl="0">
              <a:lnSpc>
                <a:spcPts val="443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3304843"/>
            <a:ext cx="10425018" cy="5498570"/>
          </a:xfrm>
          <a:custGeom>
            <a:avLst/>
            <a:gdLst/>
            <a:ahLst/>
            <a:cxnLst/>
            <a:rect r="r" b="b" t="t" l="l"/>
            <a:pathLst>
              <a:path h="5498570" w="10425018">
                <a:moveTo>
                  <a:pt x="0" y="0"/>
                </a:moveTo>
                <a:lnTo>
                  <a:pt x="10425018" y="0"/>
                </a:lnTo>
                <a:lnTo>
                  <a:pt x="10425018" y="5498570"/>
                </a:lnTo>
                <a:lnTo>
                  <a:pt x="0" y="5498570"/>
                </a:lnTo>
                <a:lnTo>
                  <a:pt x="0" y="0"/>
                </a:lnTo>
                <a:close/>
              </a:path>
            </a:pathLst>
          </a:custGeom>
          <a:blipFill>
            <a:blip r:embed="rId2"/>
            <a:stretch>
              <a:fillRect l="-24076" t="-28451" r="-6735" b="-11056"/>
            </a:stretch>
          </a:blipFill>
        </p:spPr>
      </p:sp>
      <p:sp>
        <p:nvSpPr>
          <p:cNvPr name="TextBox 3" id="3"/>
          <p:cNvSpPr txBox="true"/>
          <p:nvPr/>
        </p:nvSpPr>
        <p:spPr>
          <a:xfrm rot="0">
            <a:off x="1028700" y="599709"/>
            <a:ext cx="11537525"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Visualization</a:t>
            </a:r>
          </a:p>
        </p:txBody>
      </p:sp>
      <p:sp>
        <p:nvSpPr>
          <p:cNvPr name="TextBox 4" id="4"/>
          <p:cNvSpPr txBox="true"/>
          <p:nvPr/>
        </p:nvSpPr>
        <p:spPr>
          <a:xfrm rot="0">
            <a:off x="0" y="2222246"/>
            <a:ext cx="9878149" cy="657160"/>
          </a:xfrm>
          <a:prstGeom prst="rect">
            <a:avLst/>
          </a:prstGeom>
        </p:spPr>
        <p:txBody>
          <a:bodyPr anchor="t" rtlCol="false" tIns="0" lIns="0" bIns="0" rIns="0">
            <a:spAutoFit/>
          </a:bodyPr>
          <a:lstStyle/>
          <a:p>
            <a:pPr algn="ctr">
              <a:lnSpc>
                <a:spcPts val="5609"/>
              </a:lnSpc>
              <a:spcBef>
                <a:spcPct val="0"/>
              </a:spcBef>
            </a:pPr>
            <a:r>
              <a:rPr lang="en-US" b="true" sz="3299">
                <a:solidFill>
                  <a:srgbClr val="0F4662"/>
                </a:solidFill>
                <a:latin typeface="Quicksand Bold"/>
                <a:ea typeface="Quicksand Bold"/>
                <a:cs typeface="Quicksand Bold"/>
                <a:sym typeface="Quicksand Bold"/>
              </a:rPr>
              <a:t>Treemaps of Categorical Feature Distributions</a:t>
            </a:r>
          </a:p>
        </p:txBody>
      </p:sp>
      <p:sp>
        <p:nvSpPr>
          <p:cNvPr name="TextBox 5" id="5"/>
          <p:cNvSpPr txBox="true"/>
          <p:nvPr/>
        </p:nvSpPr>
        <p:spPr>
          <a:xfrm rot="0">
            <a:off x="10956993" y="3181018"/>
            <a:ext cx="6023411" cy="4990054"/>
          </a:xfrm>
          <a:prstGeom prst="rect">
            <a:avLst/>
          </a:prstGeom>
        </p:spPr>
        <p:txBody>
          <a:bodyPr anchor="t" rtlCol="false" tIns="0" lIns="0" bIns="0" rIns="0">
            <a:spAutoFit/>
          </a:bodyPr>
          <a:lstStyle/>
          <a:p>
            <a:pPr algn="l" marL="0" indent="0" lvl="0">
              <a:lnSpc>
                <a:spcPts val="4435"/>
              </a:lnSpc>
            </a:pPr>
            <a:r>
              <a:rPr lang="en-US" sz="2609">
                <a:solidFill>
                  <a:srgbClr val="0F4662"/>
                </a:solidFill>
                <a:latin typeface="Quicksand"/>
                <a:ea typeface="Quicksand"/>
                <a:cs typeface="Quicksand"/>
                <a:sym typeface="Quicksand"/>
              </a:rPr>
              <a:t>We created treemaps for all categorical variables to visualize the distribution of each category. Each treemap shows the proportion of different values within a variable, helping to quickly identify dominant categories. This was done for multiple features in the dataset, offering an overview of their composition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25424" y="3304843"/>
            <a:ext cx="8911920" cy="5962431"/>
          </a:xfrm>
          <a:custGeom>
            <a:avLst/>
            <a:gdLst/>
            <a:ahLst/>
            <a:cxnLst/>
            <a:rect r="r" b="b" t="t" l="l"/>
            <a:pathLst>
              <a:path h="5962431" w="8911920">
                <a:moveTo>
                  <a:pt x="0" y="0"/>
                </a:moveTo>
                <a:lnTo>
                  <a:pt x="8911920" y="0"/>
                </a:lnTo>
                <a:lnTo>
                  <a:pt x="8911920" y="5962431"/>
                </a:lnTo>
                <a:lnTo>
                  <a:pt x="0" y="5962431"/>
                </a:lnTo>
                <a:lnTo>
                  <a:pt x="0" y="0"/>
                </a:lnTo>
                <a:close/>
              </a:path>
            </a:pathLst>
          </a:custGeom>
          <a:blipFill>
            <a:blip r:embed="rId2"/>
            <a:stretch>
              <a:fillRect l="-32928" t="-29768" r="-36297" b="-12510"/>
            </a:stretch>
          </a:blipFill>
        </p:spPr>
      </p:sp>
      <p:sp>
        <p:nvSpPr>
          <p:cNvPr name="TextBox 3" id="3"/>
          <p:cNvSpPr txBox="true"/>
          <p:nvPr/>
        </p:nvSpPr>
        <p:spPr>
          <a:xfrm rot="0">
            <a:off x="1028700" y="599709"/>
            <a:ext cx="11537525"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Visualization</a:t>
            </a:r>
          </a:p>
        </p:txBody>
      </p:sp>
      <p:sp>
        <p:nvSpPr>
          <p:cNvPr name="TextBox 4" id="4"/>
          <p:cNvSpPr txBox="true"/>
          <p:nvPr/>
        </p:nvSpPr>
        <p:spPr>
          <a:xfrm rot="0">
            <a:off x="0" y="2222246"/>
            <a:ext cx="9878149" cy="657160"/>
          </a:xfrm>
          <a:prstGeom prst="rect">
            <a:avLst/>
          </a:prstGeom>
        </p:spPr>
        <p:txBody>
          <a:bodyPr anchor="t" rtlCol="false" tIns="0" lIns="0" bIns="0" rIns="0">
            <a:spAutoFit/>
          </a:bodyPr>
          <a:lstStyle/>
          <a:p>
            <a:pPr algn="ctr">
              <a:lnSpc>
                <a:spcPts val="5609"/>
              </a:lnSpc>
              <a:spcBef>
                <a:spcPct val="0"/>
              </a:spcBef>
            </a:pPr>
            <a:r>
              <a:rPr lang="en-US" b="true" sz="3299">
                <a:solidFill>
                  <a:srgbClr val="0F4662"/>
                </a:solidFill>
                <a:latin typeface="Quicksand Bold"/>
                <a:ea typeface="Quicksand Bold"/>
                <a:cs typeface="Quicksand Bold"/>
                <a:sym typeface="Quicksand Bold"/>
              </a:rPr>
              <a:t>Network Graph of Categorical Relationships</a:t>
            </a:r>
          </a:p>
        </p:txBody>
      </p:sp>
      <p:sp>
        <p:nvSpPr>
          <p:cNvPr name="TextBox 5" id="5"/>
          <p:cNvSpPr txBox="true"/>
          <p:nvPr/>
        </p:nvSpPr>
        <p:spPr>
          <a:xfrm rot="0">
            <a:off x="10956993" y="3181018"/>
            <a:ext cx="6618560" cy="4990054"/>
          </a:xfrm>
          <a:prstGeom prst="rect">
            <a:avLst/>
          </a:prstGeom>
        </p:spPr>
        <p:txBody>
          <a:bodyPr anchor="t" rtlCol="false" tIns="0" lIns="0" bIns="0" rIns="0">
            <a:spAutoFit/>
          </a:bodyPr>
          <a:lstStyle/>
          <a:p>
            <a:pPr algn="l" marL="0" indent="0" lvl="0">
              <a:lnSpc>
                <a:spcPts val="4435"/>
              </a:lnSpc>
            </a:pPr>
            <a:r>
              <a:rPr lang="en-US" sz="2609">
                <a:solidFill>
                  <a:srgbClr val="0F4662"/>
                </a:solidFill>
                <a:latin typeface="Quicksand"/>
                <a:ea typeface="Quicksand"/>
                <a:cs typeface="Quicksand"/>
                <a:sym typeface="Quicksand"/>
              </a:rPr>
              <a:t>We constructed a network graph to display relationships between key categorical features, such as Partner status, Senior Citizen, and various services. The connections highlight how these features relate to customer churn, providing a clear visual representation of categorical dependencies and interactions in the dataset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219177" y="3375902"/>
            <a:ext cx="15849647" cy="5724670"/>
          </a:xfrm>
          <a:custGeom>
            <a:avLst/>
            <a:gdLst/>
            <a:ahLst/>
            <a:cxnLst/>
            <a:rect r="r" b="b" t="t" l="l"/>
            <a:pathLst>
              <a:path h="5724670" w="15849647">
                <a:moveTo>
                  <a:pt x="0" y="0"/>
                </a:moveTo>
                <a:lnTo>
                  <a:pt x="15849646" y="0"/>
                </a:lnTo>
                <a:lnTo>
                  <a:pt x="15849646" y="5724670"/>
                </a:lnTo>
                <a:lnTo>
                  <a:pt x="0" y="5724670"/>
                </a:lnTo>
                <a:lnTo>
                  <a:pt x="0" y="0"/>
                </a:lnTo>
                <a:close/>
              </a:path>
            </a:pathLst>
          </a:custGeom>
          <a:blipFill>
            <a:blip r:embed="rId2"/>
            <a:stretch>
              <a:fillRect l="-25976" t="-68559" r="-1981" b="-30718"/>
            </a:stretch>
          </a:blipFill>
        </p:spPr>
      </p:sp>
      <p:sp>
        <p:nvSpPr>
          <p:cNvPr name="TextBox 3" id="3"/>
          <p:cNvSpPr txBox="true"/>
          <p:nvPr/>
        </p:nvSpPr>
        <p:spPr>
          <a:xfrm rot="0">
            <a:off x="1028700" y="599709"/>
            <a:ext cx="10326591"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Exploratory analysis (EDA)</a:t>
            </a:r>
          </a:p>
        </p:txBody>
      </p:sp>
      <p:sp>
        <p:nvSpPr>
          <p:cNvPr name="TextBox 4" id="4"/>
          <p:cNvSpPr txBox="true"/>
          <p:nvPr/>
        </p:nvSpPr>
        <p:spPr>
          <a:xfrm rot="0">
            <a:off x="714094" y="1743949"/>
            <a:ext cx="4764815" cy="727110"/>
          </a:xfrm>
          <a:prstGeom prst="rect">
            <a:avLst/>
          </a:prstGeom>
        </p:spPr>
        <p:txBody>
          <a:bodyPr anchor="t" rtlCol="false" tIns="0" lIns="0" bIns="0" rIns="0">
            <a:spAutoFit/>
          </a:bodyPr>
          <a:lstStyle/>
          <a:p>
            <a:pPr algn="ctr">
              <a:lnSpc>
                <a:spcPts val="6289"/>
              </a:lnSpc>
              <a:spcBef>
                <a:spcPct val="0"/>
              </a:spcBef>
            </a:pPr>
            <a:r>
              <a:rPr lang="en-US" b="true" sz="3699">
                <a:solidFill>
                  <a:srgbClr val="0F4662"/>
                </a:solidFill>
                <a:latin typeface="Quicksand Bold"/>
                <a:ea typeface="Quicksand Bold"/>
                <a:cs typeface="Quicksand Bold"/>
                <a:sym typeface="Quicksand Bold"/>
              </a:rPr>
              <a:t>1. </a:t>
            </a:r>
            <a:r>
              <a:rPr lang="en-US" b="true" sz="3699">
                <a:solidFill>
                  <a:srgbClr val="0F4662"/>
                </a:solidFill>
                <a:latin typeface="Quicksand Bold"/>
                <a:ea typeface="Quicksand Bold"/>
                <a:cs typeface="Quicksand Bold"/>
                <a:sym typeface="Quicksand Bold"/>
              </a:rPr>
              <a:t>Univariate Analysis</a:t>
            </a:r>
          </a:p>
        </p:txBody>
      </p:sp>
      <p:sp>
        <p:nvSpPr>
          <p:cNvPr name="TextBox 5" id="5"/>
          <p:cNvSpPr txBox="true"/>
          <p:nvPr/>
        </p:nvSpPr>
        <p:spPr>
          <a:xfrm rot="0">
            <a:off x="863746" y="2556784"/>
            <a:ext cx="9675151" cy="590518"/>
          </a:xfrm>
          <a:prstGeom prst="rect">
            <a:avLst/>
          </a:prstGeom>
        </p:spPr>
        <p:txBody>
          <a:bodyPr anchor="t" rtlCol="false" tIns="0" lIns="0" bIns="0" rIns="0">
            <a:spAutoFit/>
          </a:bodyPr>
          <a:lstStyle/>
          <a:p>
            <a:pPr algn="ctr">
              <a:lnSpc>
                <a:spcPts val="5099"/>
              </a:lnSpc>
              <a:spcBef>
                <a:spcPct val="0"/>
              </a:spcBef>
            </a:pPr>
            <a:r>
              <a:rPr lang="en-US" sz="2999">
                <a:solidFill>
                  <a:srgbClr val="0F4662"/>
                </a:solidFill>
                <a:latin typeface="Quicksand"/>
                <a:ea typeface="Quicksand"/>
                <a:cs typeface="Quicksand"/>
                <a:sym typeface="Quicksand"/>
              </a:rPr>
              <a:t>p</a:t>
            </a:r>
            <a:r>
              <a:rPr lang="en-US" sz="2999">
                <a:solidFill>
                  <a:srgbClr val="0F4662"/>
                </a:solidFill>
                <a:latin typeface="Quicksand"/>
                <a:ea typeface="Quicksand"/>
                <a:cs typeface="Quicksand"/>
                <a:sym typeface="Quicksand"/>
              </a:rPr>
              <a:t>urpose: Explore the distribution of individual variables.</a:t>
            </a:r>
          </a:p>
        </p:txBody>
      </p:sp>
      <p:sp>
        <p:nvSpPr>
          <p:cNvPr name="TextBox 6" id="6"/>
          <p:cNvSpPr txBox="true"/>
          <p:nvPr/>
        </p:nvSpPr>
        <p:spPr>
          <a:xfrm rot="0">
            <a:off x="2494933" y="8957697"/>
            <a:ext cx="13298135" cy="1196976"/>
          </a:xfrm>
          <a:prstGeom prst="rect">
            <a:avLst/>
          </a:prstGeom>
        </p:spPr>
        <p:txBody>
          <a:bodyPr anchor="t" rtlCol="false" tIns="0" lIns="0" bIns="0" rIns="0">
            <a:spAutoFit/>
          </a:bodyPr>
          <a:lstStyle/>
          <a:p>
            <a:pPr algn="l">
              <a:lnSpc>
                <a:spcPts val="4929"/>
              </a:lnSpc>
              <a:spcBef>
                <a:spcPct val="0"/>
              </a:spcBef>
            </a:pPr>
            <a:r>
              <a:rPr lang="en-US" sz="2899">
                <a:solidFill>
                  <a:srgbClr val="0F4662"/>
                </a:solidFill>
                <a:latin typeface="Quicksand"/>
                <a:ea typeface="Quicksand"/>
                <a:cs typeface="Quicksand"/>
                <a:sym typeface="Quicksand"/>
              </a:rPr>
              <a:t>Insights: Provided an understanding of each feature's distribution, such as customer tenure, monthly charges, and churn rates.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494933" y="3375902"/>
            <a:ext cx="10868080" cy="5443349"/>
          </a:xfrm>
          <a:custGeom>
            <a:avLst/>
            <a:gdLst/>
            <a:ahLst/>
            <a:cxnLst/>
            <a:rect r="r" b="b" t="t" l="l"/>
            <a:pathLst>
              <a:path h="5443349" w="10868080">
                <a:moveTo>
                  <a:pt x="0" y="0"/>
                </a:moveTo>
                <a:lnTo>
                  <a:pt x="10868080" y="0"/>
                </a:lnTo>
                <a:lnTo>
                  <a:pt x="10868080" y="5443349"/>
                </a:lnTo>
                <a:lnTo>
                  <a:pt x="0" y="5443349"/>
                </a:lnTo>
                <a:lnTo>
                  <a:pt x="0" y="0"/>
                </a:lnTo>
                <a:close/>
              </a:path>
            </a:pathLst>
          </a:custGeom>
          <a:blipFill>
            <a:blip r:embed="rId2"/>
            <a:stretch>
              <a:fillRect l="-25141" t="-27826" r="0" b="-12717"/>
            </a:stretch>
          </a:blipFill>
        </p:spPr>
      </p:sp>
      <p:sp>
        <p:nvSpPr>
          <p:cNvPr name="TextBox 3" id="3"/>
          <p:cNvSpPr txBox="true"/>
          <p:nvPr/>
        </p:nvSpPr>
        <p:spPr>
          <a:xfrm rot="0">
            <a:off x="1028700" y="599709"/>
            <a:ext cx="10326591"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Exploratory analysis (EDA)</a:t>
            </a:r>
          </a:p>
        </p:txBody>
      </p:sp>
      <p:sp>
        <p:nvSpPr>
          <p:cNvPr name="TextBox 4" id="4"/>
          <p:cNvSpPr txBox="true"/>
          <p:nvPr/>
        </p:nvSpPr>
        <p:spPr>
          <a:xfrm rot="0">
            <a:off x="823565" y="1743949"/>
            <a:ext cx="4545873" cy="727110"/>
          </a:xfrm>
          <a:prstGeom prst="rect">
            <a:avLst/>
          </a:prstGeom>
        </p:spPr>
        <p:txBody>
          <a:bodyPr anchor="t" rtlCol="false" tIns="0" lIns="0" bIns="0" rIns="0">
            <a:spAutoFit/>
          </a:bodyPr>
          <a:lstStyle/>
          <a:p>
            <a:pPr algn="ctr">
              <a:lnSpc>
                <a:spcPts val="6289"/>
              </a:lnSpc>
              <a:spcBef>
                <a:spcPct val="0"/>
              </a:spcBef>
            </a:pPr>
            <a:r>
              <a:rPr lang="en-US" b="true" sz="3699">
                <a:solidFill>
                  <a:srgbClr val="0F4662"/>
                </a:solidFill>
                <a:latin typeface="Quicksand Bold"/>
                <a:ea typeface="Quicksand Bold"/>
                <a:cs typeface="Quicksand Bold"/>
                <a:sym typeface="Quicksand Bold"/>
              </a:rPr>
              <a:t>2. Bivariate Analysis</a:t>
            </a:r>
          </a:p>
        </p:txBody>
      </p:sp>
      <p:sp>
        <p:nvSpPr>
          <p:cNvPr name="TextBox 5" id="5"/>
          <p:cNvSpPr txBox="true"/>
          <p:nvPr/>
        </p:nvSpPr>
        <p:spPr>
          <a:xfrm rot="0">
            <a:off x="617518" y="2556784"/>
            <a:ext cx="10167607" cy="590518"/>
          </a:xfrm>
          <a:prstGeom prst="rect">
            <a:avLst/>
          </a:prstGeom>
        </p:spPr>
        <p:txBody>
          <a:bodyPr anchor="t" rtlCol="false" tIns="0" lIns="0" bIns="0" rIns="0">
            <a:spAutoFit/>
          </a:bodyPr>
          <a:lstStyle/>
          <a:p>
            <a:pPr algn="ctr">
              <a:lnSpc>
                <a:spcPts val="5099"/>
              </a:lnSpc>
              <a:spcBef>
                <a:spcPct val="0"/>
              </a:spcBef>
            </a:pPr>
            <a:r>
              <a:rPr lang="en-US" sz="2999">
                <a:solidFill>
                  <a:srgbClr val="0F4662"/>
                </a:solidFill>
                <a:latin typeface="Quicksand"/>
                <a:ea typeface="Quicksand"/>
                <a:cs typeface="Quicksand"/>
                <a:sym typeface="Quicksand"/>
              </a:rPr>
              <a:t>Purpose: Understand relationships between two variables.</a:t>
            </a:r>
          </a:p>
        </p:txBody>
      </p:sp>
      <p:sp>
        <p:nvSpPr>
          <p:cNvPr name="TextBox 6" id="6"/>
          <p:cNvSpPr txBox="true"/>
          <p:nvPr/>
        </p:nvSpPr>
        <p:spPr>
          <a:xfrm rot="0">
            <a:off x="2494933" y="8957697"/>
            <a:ext cx="11369854" cy="1196976"/>
          </a:xfrm>
          <a:prstGeom prst="rect">
            <a:avLst/>
          </a:prstGeom>
        </p:spPr>
        <p:txBody>
          <a:bodyPr anchor="t" rtlCol="false" tIns="0" lIns="0" bIns="0" rIns="0">
            <a:spAutoFit/>
          </a:bodyPr>
          <a:lstStyle/>
          <a:p>
            <a:pPr algn="l">
              <a:lnSpc>
                <a:spcPts val="4929"/>
              </a:lnSpc>
              <a:spcBef>
                <a:spcPct val="0"/>
              </a:spcBef>
            </a:pPr>
            <a:r>
              <a:rPr lang="en-US" sz="2899">
                <a:solidFill>
                  <a:srgbClr val="0F4662"/>
                </a:solidFill>
                <a:latin typeface="Quicksand"/>
                <a:ea typeface="Quicksand"/>
                <a:cs typeface="Quicksand"/>
                <a:sym typeface="Quicksand"/>
              </a:rPr>
              <a:t>Insights: Helped uncover key patterns, like customers with shorter tenure were more likely to churn.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358055" y="3375902"/>
            <a:ext cx="13857863" cy="5497957"/>
          </a:xfrm>
          <a:custGeom>
            <a:avLst/>
            <a:gdLst/>
            <a:ahLst/>
            <a:cxnLst/>
            <a:rect r="r" b="b" t="t" l="l"/>
            <a:pathLst>
              <a:path h="5497957" w="13857863">
                <a:moveTo>
                  <a:pt x="0" y="0"/>
                </a:moveTo>
                <a:lnTo>
                  <a:pt x="13857863" y="0"/>
                </a:lnTo>
                <a:lnTo>
                  <a:pt x="13857863" y="5497956"/>
                </a:lnTo>
                <a:lnTo>
                  <a:pt x="0" y="5497956"/>
                </a:lnTo>
                <a:lnTo>
                  <a:pt x="0" y="0"/>
                </a:lnTo>
                <a:close/>
              </a:path>
            </a:pathLst>
          </a:custGeom>
          <a:blipFill>
            <a:blip r:embed="rId2"/>
            <a:stretch>
              <a:fillRect l="-28634" t="-41691" r="-366" b="-41207"/>
            </a:stretch>
          </a:blipFill>
        </p:spPr>
      </p:sp>
      <p:sp>
        <p:nvSpPr>
          <p:cNvPr name="TextBox 3" id="3"/>
          <p:cNvSpPr txBox="true"/>
          <p:nvPr/>
        </p:nvSpPr>
        <p:spPr>
          <a:xfrm rot="0">
            <a:off x="1028700" y="599709"/>
            <a:ext cx="10326591"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Exploratory analysis (EDA)</a:t>
            </a:r>
          </a:p>
        </p:txBody>
      </p:sp>
      <p:sp>
        <p:nvSpPr>
          <p:cNvPr name="TextBox 4" id="4"/>
          <p:cNvSpPr txBox="true"/>
          <p:nvPr/>
        </p:nvSpPr>
        <p:spPr>
          <a:xfrm rot="0">
            <a:off x="0" y="1743949"/>
            <a:ext cx="6453005" cy="727110"/>
          </a:xfrm>
          <a:prstGeom prst="rect">
            <a:avLst/>
          </a:prstGeom>
        </p:spPr>
        <p:txBody>
          <a:bodyPr anchor="t" rtlCol="false" tIns="0" lIns="0" bIns="0" rIns="0">
            <a:spAutoFit/>
          </a:bodyPr>
          <a:lstStyle/>
          <a:p>
            <a:pPr algn="ctr">
              <a:lnSpc>
                <a:spcPts val="6289"/>
              </a:lnSpc>
              <a:spcBef>
                <a:spcPct val="0"/>
              </a:spcBef>
            </a:pPr>
            <a:r>
              <a:rPr lang="en-US" b="true" sz="3699">
                <a:solidFill>
                  <a:srgbClr val="0F4662"/>
                </a:solidFill>
                <a:latin typeface="Quicksand Bold"/>
                <a:ea typeface="Quicksand Bold"/>
                <a:cs typeface="Quicksand Bold"/>
                <a:sym typeface="Quicksand Bold"/>
              </a:rPr>
              <a:t>3. Categorical Analysis</a:t>
            </a:r>
          </a:p>
        </p:txBody>
      </p:sp>
      <p:sp>
        <p:nvSpPr>
          <p:cNvPr name="TextBox 5" id="5"/>
          <p:cNvSpPr txBox="true"/>
          <p:nvPr/>
        </p:nvSpPr>
        <p:spPr>
          <a:xfrm rot="0">
            <a:off x="84961" y="2556784"/>
            <a:ext cx="11232720" cy="590518"/>
          </a:xfrm>
          <a:prstGeom prst="rect">
            <a:avLst/>
          </a:prstGeom>
        </p:spPr>
        <p:txBody>
          <a:bodyPr anchor="t" rtlCol="false" tIns="0" lIns="0" bIns="0" rIns="0">
            <a:spAutoFit/>
          </a:bodyPr>
          <a:lstStyle/>
          <a:p>
            <a:pPr algn="ctr" marL="647697" indent="-323848" lvl="1">
              <a:lnSpc>
                <a:spcPts val="5099"/>
              </a:lnSpc>
              <a:spcBef>
                <a:spcPct val="0"/>
              </a:spcBef>
              <a:buFont typeface="Arial"/>
              <a:buChar char="•"/>
            </a:pPr>
            <a:r>
              <a:rPr lang="en-US" sz="2999">
                <a:solidFill>
                  <a:srgbClr val="0F4662"/>
                </a:solidFill>
                <a:latin typeface="Quicksand"/>
                <a:ea typeface="Quicksand"/>
                <a:cs typeface="Quicksand"/>
                <a:sym typeface="Quicksand"/>
              </a:rPr>
              <a:t>Purpose: Analyze relationships among categorical variables.</a:t>
            </a:r>
          </a:p>
        </p:txBody>
      </p:sp>
      <p:sp>
        <p:nvSpPr>
          <p:cNvPr name="TextBox 6" id="6"/>
          <p:cNvSpPr txBox="true"/>
          <p:nvPr/>
        </p:nvSpPr>
        <p:spPr>
          <a:xfrm rot="0">
            <a:off x="2494933" y="8957697"/>
            <a:ext cx="11584107" cy="1816101"/>
          </a:xfrm>
          <a:prstGeom prst="rect">
            <a:avLst/>
          </a:prstGeom>
        </p:spPr>
        <p:txBody>
          <a:bodyPr anchor="t" rtlCol="false" tIns="0" lIns="0" bIns="0" rIns="0">
            <a:spAutoFit/>
          </a:bodyPr>
          <a:lstStyle/>
          <a:p>
            <a:pPr algn="l" marL="626107" indent="-313054" lvl="1">
              <a:lnSpc>
                <a:spcPts val="4929"/>
              </a:lnSpc>
              <a:spcBef>
                <a:spcPct val="0"/>
              </a:spcBef>
              <a:buFont typeface="Arial"/>
              <a:buChar char="•"/>
            </a:pPr>
            <a:r>
              <a:rPr lang="en-US" sz="2899">
                <a:solidFill>
                  <a:srgbClr val="0F4662"/>
                </a:solidFill>
                <a:latin typeface="Quicksand"/>
                <a:ea typeface="Quicksand"/>
                <a:cs typeface="Quicksand"/>
                <a:sym typeface="Quicksand"/>
              </a:rPr>
              <a:t>Insights: Identified strong patterns, such as customers with month-to-month contracts showing higher churn rates.</a:t>
            </a:r>
          </a:p>
          <a:p>
            <a:pPr algn="l">
              <a:lnSpc>
                <a:spcPts val="492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94917" y="1599622"/>
            <a:ext cx="5539941" cy="3570530"/>
            <a:chOff x="0" y="0"/>
            <a:chExt cx="858282" cy="553168"/>
          </a:xfrm>
        </p:grpSpPr>
        <p:sp>
          <p:nvSpPr>
            <p:cNvPr name="Freeform 3" id="3"/>
            <p:cNvSpPr/>
            <p:nvPr/>
          </p:nvSpPr>
          <p:spPr>
            <a:xfrm flipH="false" flipV="false" rot="0">
              <a:off x="0" y="0"/>
              <a:ext cx="858282" cy="553168"/>
            </a:xfrm>
            <a:custGeom>
              <a:avLst/>
              <a:gdLst/>
              <a:ahLst/>
              <a:cxnLst/>
              <a:rect r="r" b="b" t="t" l="l"/>
              <a:pathLst>
                <a:path h="553168" w="858282">
                  <a:moveTo>
                    <a:pt x="32142" y="0"/>
                  </a:moveTo>
                  <a:lnTo>
                    <a:pt x="826140" y="0"/>
                  </a:lnTo>
                  <a:cubicBezTo>
                    <a:pt x="843892" y="0"/>
                    <a:pt x="858282" y="14390"/>
                    <a:pt x="858282" y="32142"/>
                  </a:cubicBezTo>
                  <a:lnTo>
                    <a:pt x="858282" y="521027"/>
                  </a:lnTo>
                  <a:cubicBezTo>
                    <a:pt x="858282" y="529551"/>
                    <a:pt x="854896" y="537727"/>
                    <a:pt x="848868" y="543754"/>
                  </a:cubicBezTo>
                  <a:cubicBezTo>
                    <a:pt x="842840" y="549782"/>
                    <a:pt x="834665" y="553168"/>
                    <a:pt x="826140" y="553168"/>
                  </a:cubicBezTo>
                  <a:lnTo>
                    <a:pt x="32142" y="553168"/>
                  </a:lnTo>
                  <a:cubicBezTo>
                    <a:pt x="23617" y="553168"/>
                    <a:pt x="15442" y="549782"/>
                    <a:pt x="9414" y="543754"/>
                  </a:cubicBezTo>
                  <a:cubicBezTo>
                    <a:pt x="3386" y="537727"/>
                    <a:pt x="0" y="529551"/>
                    <a:pt x="0" y="521027"/>
                  </a:cubicBezTo>
                  <a:lnTo>
                    <a:pt x="0" y="32142"/>
                  </a:lnTo>
                  <a:cubicBezTo>
                    <a:pt x="0" y="14390"/>
                    <a:pt x="14390" y="0"/>
                    <a:pt x="32142" y="0"/>
                  </a:cubicBezTo>
                  <a:close/>
                </a:path>
              </a:pathLst>
            </a:custGeom>
            <a:blipFill>
              <a:blip r:embed="rId2"/>
              <a:stretch>
                <a:fillRect l="-45268" t="-44097" r="-41400" b="-18819"/>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AutoShape 7" id="7"/>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8" id="8"/>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Freeform 9" id="9"/>
          <p:cNvSpPr/>
          <p:nvPr/>
        </p:nvSpPr>
        <p:spPr>
          <a:xfrm flipH="false" flipV="false" rot="0">
            <a:off x="10767060" y="4887532"/>
            <a:ext cx="7804944" cy="4370768"/>
          </a:xfrm>
          <a:custGeom>
            <a:avLst/>
            <a:gdLst/>
            <a:ahLst/>
            <a:cxnLst/>
            <a:rect r="r" b="b" t="t" l="l"/>
            <a:pathLst>
              <a:path h="4370768" w="7804944">
                <a:moveTo>
                  <a:pt x="0" y="0"/>
                </a:moveTo>
                <a:lnTo>
                  <a:pt x="7804944" y="0"/>
                </a:lnTo>
                <a:lnTo>
                  <a:pt x="7804944" y="4370768"/>
                </a:lnTo>
                <a:lnTo>
                  <a:pt x="0" y="4370768"/>
                </a:lnTo>
                <a:lnTo>
                  <a:pt x="0" y="0"/>
                </a:lnTo>
                <a:close/>
              </a:path>
            </a:pathLst>
          </a:custGeom>
          <a:blipFill>
            <a:blip r:embed="rId3"/>
            <a:stretch>
              <a:fillRect l="0" t="0" r="0" b="0"/>
            </a:stretch>
          </a:blipFill>
        </p:spPr>
      </p:sp>
      <p:sp>
        <p:nvSpPr>
          <p:cNvPr name="Freeform 10" id="10"/>
          <p:cNvSpPr/>
          <p:nvPr/>
        </p:nvSpPr>
        <p:spPr>
          <a:xfrm flipH="false" flipV="false" rot="0">
            <a:off x="1496394" y="5403173"/>
            <a:ext cx="5438464" cy="4067228"/>
          </a:xfrm>
          <a:custGeom>
            <a:avLst/>
            <a:gdLst/>
            <a:ahLst/>
            <a:cxnLst/>
            <a:rect r="r" b="b" t="t" l="l"/>
            <a:pathLst>
              <a:path h="4067228" w="5438464">
                <a:moveTo>
                  <a:pt x="0" y="0"/>
                </a:moveTo>
                <a:lnTo>
                  <a:pt x="5438464" y="0"/>
                </a:lnTo>
                <a:lnTo>
                  <a:pt x="5438464" y="4067228"/>
                </a:lnTo>
                <a:lnTo>
                  <a:pt x="0" y="4067228"/>
                </a:lnTo>
                <a:lnTo>
                  <a:pt x="0" y="0"/>
                </a:lnTo>
                <a:close/>
              </a:path>
            </a:pathLst>
          </a:custGeom>
          <a:blipFill>
            <a:blip r:embed="rId4"/>
            <a:stretch>
              <a:fillRect l="-55046" t="-42636" r="-52755" b="-13660"/>
            </a:stretch>
          </a:blipFill>
        </p:spPr>
      </p:sp>
      <p:sp>
        <p:nvSpPr>
          <p:cNvPr name="TextBox 11" id="11"/>
          <p:cNvSpPr txBox="true"/>
          <p:nvPr/>
        </p:nvSpPr>
        <p:spPr>
          <a:xfrm rot="0">
            <a:off x="579383" y="152100"/>
            <a:ext cx="9480749"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 Models</a:t>
            </a:r>
          </a:p>
        </p:txBody>
      </p:sp>
      <p:sp>
        <p:nvSpPr>
          <p:cNvPr name="TextBox 12" id="12"/>
          <p:cNvSpPr txBox="true"/>
          <p:nvPr/>
        </p:nvSpPr>
        <p:spPr>
          <a:xfrm rot="0">
            <a:off x="8449761" y="1475797"/>
            <a:ext cx="8606683" cy="999993"/>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Description</a:t>
            </a:r>
            <a:r>
              <a:rPr lang="en-US" sz="2400">
                <a:solidFill>
                  <a:srgbClr val="0F4662"/>
                </a:solidFill>
                <a:latin typeface="Quicksand"/>
                <a:ea typeface="Quicksand"/>
                <a:cs typeface="Quicksand"/>
                <a:sym typeface="Quicksand"/>
              </a:rPr>
              <a:t>: Ensemble of decision trees</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Strength</a:t>
            </a:r>
            <a:r>
              <a:rPr lang="en-US" sz="2400">
                <a:solidFill>
                  <a:srgbClr val="0F4662"/>
                </a:solidFill>
                <a:latin typeface="Quicksand"/>
                <a:ea typeface="Quicksand"/>
                <a:cs typeface="Quicksand"/>
                <a:sym typeface="Quicksand"/>
              </a:rPr>
              <a:t>: Robust and reduces overfitting</a:t>
            </a:r>
          </a:p>
        </p:txBody>
      </p:sp>
      <p:sp>
        <p:nvSpPr>
          <p:cNvPr name="TextBox 13" id="13"/>
          <p:cNvSpPr txBox="true"/>
          <p:nvPr/>
        </p:nvSpPr>
        <p:spPr>
          <a:xfrm rot="0">
            <a:off x="11335773" y="104475"/>
            <a:ext cx="5923527" cy="711898"/>
          </a:xfrm>
          <a:prstGeom prst="rect">
            <a:avLst/>
          </a:prstGeom>
        </p:spPr>
        <p:txBody>
          <a:bodyPr anchor="t" rtlCol="false" tIns="0" lIns="0" bIns="0" rIns="0">
            <a:spAutoFit/>
          </a:bodyPr>
          <a:lstStyle/>
          <a:p>
            <a:pPr algn="l" marL="0" indent="0" lvl="0">
              <a:lnSpc>
                <a:spcPts val="6185"/>
              </a:lnSpc>
            </a:pPr>
            <a:r>
              <a:rPr lang="en-US" b="true" sz="3638">
                <a:solidFill>
                  <a:srgbClr val="0F4662"/>
                </a:solidFill>
                <a:latin typeface="Quicksand Bold"/>
                <a:ea typeface="Quicksand Bold"/>
                <a:cs typeface="Quicksand Bold"/>
                <a:sym typeface="Quicksand Bold"/>
              </a:rPr>
              <a:t>1. RandomForestClassifier</a:t>
            </a:r>
          </a:p>
        </p:txBody>
      </p:sp>
      <p:sp>
        <p:nvSpPr>
          <p:cNvPr name="TextBox 14" id="14"/>
          <p:cNvSpPr txBox="true"/>
          <p:nvPr/>
        </p:nvSpPr>
        <p:spPr>
          <a:xfrm rot="0">
            <a:off x="8652617" y="2714338"/>
            <a:ext cx="8606683" cy="518189"/>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Performance Metrics</a:t>
            </a:r>
          </a:p>
        </p:txBody>
      </p:sp>
      <p:sp>
        <p:nvSpPr>
          <p:cNvPr name="TextBox 15" id="15"/>
          <p:cNvSpPr txBox="true"/>
          <p:nvPr/>
        </p:nvSpPr>
        <p:spPr>
          <a:xfrm rot="0">
            <a:off x="8740021" y="3114940"/>
            <a:ext cx="2916866" cy="3057128"/>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Accuracy: 79%</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Precision: 80%</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Recall: 79%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F1 Score: 79%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ROC-AUC: 84.31%</a:t>
            </a:r>
          </a:p>
          <a:p>
            <a:pPr algn="l">
              <a:lnSpc>
                <a:spcPts val="407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94917" y="1599622"/>
            <a:ext cx="5539941" cy="3570530"/>
            <a:chOff x="0" y="0"/>
            <a:chExt cx="858282" cy="553168"/>
          </a:xfrm>
        </p:grpSpPr>
        <p:sp>
          <p:nvSpPr>
            <p:cNvPr name="Freeform 3" id="3"/>
            <p:cNvSpPr/>
            <p:nvPr/>
          </p:nvSpPr>
          <p:spPr>
            <a:xfrm flipH="false" flipV="false" rot="0">
              <a:off x="0" y="0"/>
              <a:ext cx="858282" cy="553168"/>
            </a:xfrm>
            <a:custGeom>
              <a:avLst/>
              <a:gdLst/>
              <a:ahLst/>
              <a:cxnLst/>
              <a:rect r="r" b="b" t="t" l="l"/>
              <a:pathLst>
                <a:path h="553168" w="858282">
                  <a:moveTo>
                    <a:pt x="32142" y="0"/>
                  </a:moveTo>
                  <a:lnTo>
                    <a:pt x="826140" y="0"/>
                  </a:lnTo>
                  <a:cubicBezTo>
                    <a:pt x="843892" y="0"/>
                    <a:pt x="858282" y="14390"/>
                    <a:pt x="858282" y="32142"/>
                  </a:cubicBezTo>
                  <a:lnTo>
                    <a:pt x="858282" y="521027"/>
                  </a:lnTo>
                  <a:cubicBezTo>
                    <a:pt x="858282" y="529551"/>
                    <a:pt x="854896" y="537727"/>
                    <a:pt x="848868" y="543754"/>
                  </a:cubicBezTo>
                  <a:cubicBezTo>
                    <a:pt x="842840" y="549782"/>
                    <a:pt x="834665" y="553168"/>
                    <a:pt x="826140" y="553168"/>
                  </a:cubicBezTo>
                  <a:lnTo>
                    <a:pt x="32142" y="553168"/>
                  </a:lnTo>
                  <a:cubicBezTo>
                    <a:pt x="23617" y="553168"/>
                    <a:pt x="15442" y="549782"/>
                    <a:pt x="9414" y="543754"/>
                  </a:cubicBezTo>
                  <a:cubicBezTo>
                    <a:pt x="3386" y="537727"/>
                    <a:pt x="0" y="529551"/>
                    <a:pt x="0" y="521027"/>
                  </a:cubicBezTo>
                  <a:lnTo>
                    <a:pt x="0" y="32142"/>
                  </a:lnTo>
                  <a:cubicBezTo>
                    <a:pt x="0" y="14390"/>
                    <a:pt x="14390" y="0"/>
                    <a:pt x="32142" y="0"/>
                  </a:cubicBezTo>
                  <a:close/>
                </a:path>
              </a:pathLst>
            </a:custGeom>
            <a:blipFill>
              <a:blip r:embed="rId2"/>
              <a:stretch>
                <a:fillRect l="-47741" t="-43890" r="-36609" b="-17003"/>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AutoShape 7" id="7"/>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8" id="8"/>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Freeform 9" id="9"/>
          <p:cNvSpPr/>
          <p:nvPr/>
        </p:nvSpPr>
        <p:spPr>
          <a:xfrm flipH="false" flipV="false" rot="0">
            <a:off x="12955958" y="4013577"/>
            <a:ext cx="4603850" cy="4603850"/>
          </a:xfrm>
          <a:custGeom>
            <a:avLst/>
            <a:gdLst/>
            <a:ahLst/>
            <a:cxnLst/>
            <a:rect r="r" b="b" t="t" l="l"/>
            <a:pathLst>
              <a:path h="4603850" w="4603850">
                <a:moveTo>
                  <a:pt x="0" y="0"/>
                </a:moveTo>
                <a:lnTo>
                  <a:pt x="4603850" y="0"/>
                </a:lnTo>
                <a:lnTo>
                  <a:pt x="4603850" y="4603849"/>
                </a:lnTo>
                <a:lnTo>
                  <a:pt x="0" y="4603849"/>
                </a:lnTo>
                <a:lnTo>
                  <a:pt x="0" y="0"/>
                </a:lnTo>
                <a:close/>
              </a:path>
            </a:pathLst>
          </a:custGeom>
          <a:blipFill>
            <a:blip r:embed="rId3"/>
            <a:stretch>
              <a:fillRect l="0" t="0" r="0" b="0"/>
            </a:stretch>
          </a:blipFill>
        </p:spPr>
      </p:sp>
      <p:sp>
        <p:nvSpPr>
          <p:cNvPr name="Freeform 10" id="10"/>
          <p:cNvSpPr/>
          <p:nvPr/>
        </p:nvSpPr>
        <p:spPr>
          <a:xfrm flipH="false" flipV="false" rot="0">
            <a:off x="1527000" y="5307279"/>
            <a:ext cx="5275775" cy="3951021"/>
          </a:xfrm>
          <a:custGeom>
            <a:avLst/>
            <a:gdLst/>
            <a:ahLst/>
            <a:cxnLst/>
            <a:rect r="r" b="b" t="t" l="l"/>
            <a:pathLst>
              <a:path h="3951021" w="5275775">
                <a:moveTo>
                  <a:pt x="0" y="0"/>
                </a:moveTo>
                <a:lnTo>
                  <a:pt x="5275775" y="0"/>
                </a:lnTo>
                <a:lnTo>
                  <a:pt x="5275775" y="3951021"/>
                </a:lnTo>
                <a:lnTo>
                  <a:pt x="0" y="3951021"/>
                </a:lnTo>
                <a:lnTo>
                  <a:pt x="0" y="0"/>
                </a:lnTo>
                <a:close/>
              </a:path>
            </a:pathLst>
          </a:custGeom>
          <a:blipFill>
            <a:blip r:embed="rId4"/>
            <a:stretch>
              <a:fillRect l="-54101" t="-47420" r="-60109" b="-13473"/>
            </a:stretch>
          </a:blipFill>
        </p:spPr>
      </p:sp>
      <p:sp>
        <p:nvSpPr>
          <p:cNvPr name="TextBox 11" id="11"/>
          <p:cNvSpPr txBox="true"/>
          <p:nvPr/>
        </p:nvSpPr>
        <p:spPr>
          <a:xfrm rot="0">
            <a:off x="463773" y="152100"/>
            <a:ext cx="948074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 Models</a:t>
            </a:r>
          </a:p>
        </p:txBody>
      </p:sp>
      <p:sp>
        <p:nvSpPr>
          <p:cNvPr name="TextBox 12" id="12"/>
          <p:cNvSpPr txBox="true"/>
          <p:nvPr/>
        </p:nvSpPr>
        <p:spPr>
          <a:xfrm rot="0">
            <a:off x="8449761" y="1475797"/>
            <a:ext cx="8606683" cy="999993"/>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Description</a:t>
            </a:r>
            <a:r>
              <a:rPr lang="en-US" sz="2400">
                <a:solidFill>
                  <a:srgbClr val="0F4662"/>
                </a:solidFill>
                <a:latin typeface="Quicksand"/>
                <a:ea typeface="Quicksand"/>
                <a:cs typeface="Quicksand"/>
                <a:sym typeface="Quicksand"/>
              </a:rPr>
              <a:t>: Used for binary classification</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Strength</a:t>
            </a:r>
            <a:r>
              <a:rPr lang="en-US" sz="2400">
                <a:solidFill>
                  <a:srgbClr val="0F4662"/>
                </a:solidFill>
                <a:latin typeface="Quicksand"/>
                <a:ea typeface="Quicksand"/>
                <a:cs typeface="Quicksand"/>
                <a:sym typeface="Quicksand"/>
              </a:rPr>
              <a:t>: Simple and interpretable model.</a:t>
            </a:r>
          </a:p>
        </p:txBody>
      </p:sp>
      <p:sp>
        <p:nvSpPr>
          <p:cNvPr name="TextBox 13" id="13"/>
          <p:cNvSpPr txBox="true"/>
          <p:nvPr/>
        </p:nvSpPr>
        <p:spPr>
          <a:xfrm rot="0">
            <a:off x="11335773" y="104475"/>
            <a:ext cx="8606683" cy="711898"/>
          </a:xfrm>
          <a:prstGeom prst="rect">
            <a:avLst/>
          </a:prstGeom>
        </p:spPr>
        <p:txBody>
          <a:bodyPr anchor="t" rtlCol="false" tIns="0" lIns="0" bIns="0" rIns="0">
            <a:spAutoFit/>
          </a:bodyPr>
          <a:lstStyle/>
          <a:p>
            <a:pPr algn="l" marL="0" indent="0" lvl="0">
              <a:lnSpc>
                <a:spcPts val="6185"/>
              </a:lnSpc>
            </a:pPr>
            <a:r>
              <a:rPr lang="en-US" b="true" sz="3638">
                <a:solidFill>
                  <a:srgbClr val="0F4662"/>
                </a:solidFill>
                <a:latin typeface="Quicksand Bold"/>
                <a:ea typeface="Quicksand Bold"/>
                <a:cs typeface="Quicksand Bold"/>
                <a:sym typeface="Quicksand Bold"/>
              </a:rPr>
              <a:t>2. Logistic Regression</a:t>
            </a:r>
          </a:p>
        </p:txBody>
      </p:sp>
      <p:sp>
        <p:nvSpPr>
          <p:cNvPr name="TextBox 14" id="14"/>
          <p:cNvSpPr txBox="true"/>
          <p:nvPr/>
        </p:nvSpPr>
        <p:spPr>
          <a:xfrm rot="0">
            <a:off x="8652617" y="2714338"/>
            <a:ext cx="8606683" cy="518189"/>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Performance Metrics</a:t>
            </a:r>
          </a:p>
        </p:txBody>
      </p:sp>
      <p:sp>
        <p:nvSpPr>
          <p:cNvPr name="TextBox 15" id="15"/>
          <p:cNvSpPr txBox="true"/>
          <p:nvPr/>
        </p:nvSpPr>
        <p:spPr>
          <a:xfrm rot="0">
            <a:off x="8740021" y="3114940"/>
            <a:ext cx="2923315" cy="3057128"/>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Accuracy: 79%</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Precision: 80%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Recall: 79%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F1 Score: 79%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ROC-AUC: 84.15%</a:t>
            </a:r>
          </a:p>
          <a:p>
            <a:pPr algn="l" marL="518160" indent="-259080" lvl="1">
              <a:lnSpc>
                <a:spcPts val="4079"/>
              </a:lnSpc>
              <a:spcBef>
                <a:spcPct val="0"/>
              </a:spcBef>
              <a:buFont typeface="Arial"/>
              <a:buChar char="•"/>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AutoShape 5" id="5"/>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6" id="6"/>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12955958" y="4013577"/>
            <a:ext cx="4723638" cy="4723638"/>
          </a:xfrm>
          <a:custGeom>
            <a:avLst/>
            <a:gdLst/>
            <a:ahLst/>
            <a:cxnLst/>
            <a:rect r="r" b="b" t="t" l="l"/>
            <a:pathLst>
              <a:path h="4723638" w="4723638">
                <a:moveTo>
                  <a:pt x="0" y="0"/>
                </a:moveTo>
                <a:lnTo>
                  <a:pt x="4723638" y="0"/>
                </a:lnTo>
                <a:lnTo>
                  <a:pt x="4723638" y="4723637"/>
                </a:lnTo>
                <a:lnTo>
                  <a:pt x="0" y="4723637"/>
                </a:lnTo>
                <a:lnTo>
                  <a:pt x="0" y="0"/>
                </a:lnTo>
                <a:close/>
              </a:path>
            </a:pathLst>
          </a:custGeom>
          <a:blipFill>
            <a:blip r:embed="rId2"/>
            <a:stretch>
              <a:fillRect l="0" t="0" r="0" b="0"/>
            </a:stretch>
          </a:blipFill>
        </p:spPr>
      </p:sp>
      <p:sp>
        <p:nvSpPr>
          <p:cNvPr name="Freeform 8" id="8"/>
          <p:cNvSpPr/>
          <p:nvPr/>
        </p:nvSpPr>
        <p:spPr>
          <a:xfrm flipH="false" flipV="false" rot="0">
            <a:off x="1583152" y="1517027"/>
            <a:ext cx="4950397" cy="3788332"/>
          </a:xfrm>
          <a:custGeom>
            <a:avLst/>
            <a:gdLst/>
            <a:ahLst/>
            <a:cxnLst/>
            <a:rect r="r" b="b" t="t" l="l"/>
            <a:pathLst>
              <a:path h="3788332" w="4950397">
                <a:moveTo>
                  <a:pt x="0" y="0"/>
                </a:moveTo>
                <a:lnTo>
                  <a:pt x="4950397" y="0"/>
                </a:lnTo>
                <a:lnTo>
                  <a:pt x="4950397" y="3788332"/>
                </a:lnTo>
                <a:lnTo>
                  <a:pt x="0" y="3788332"/>
                </a:lnTo>
                <a:lnTo>
                  <a:pt x="0" y="0"/>
                </a:lnTo>
                <a:close/>
              </a:path>
            </a:pathLst>
          </a:custGeom>
          <a:blipFill>
            <a:blip r:embed="rId3"/>
            <a:stretch>
              <a:fillRect l="-67516" t="-47616" r="-60773" b="-20187"/>
            </a:stretch>
          </a:blipFill>
        </p:spPr>
      </p:sp>
      <p:sp>
        <p:nvSpPr>
          <p:cNvPr name="Freeform 9" id="9"/>
          <p:cNvSpPr/>
          <p:nvPr/>
        </p:nvSpPr>
        <p:spPr>
          <a:xfrm flipH="false" flipV="false" rot="0">
            <a:off x="1583152" y="5581584"/>
            <a:ext cx="5415223" cy="3951021"/>
          </a:xfrm>
          <a:custGeom>
            <a:avLst/>
            <a:gdLst/>
            <a:ahLst/>
            <a:cxnLst/>
            <a:rect r="r" b="b" t="t" l="l"/>
            <a:pathLst>
              <a:path h="3951021" w="5415223">
                <a:moveTo>
                  <a:pt x="0" y="0"/>
                </a:moveTo>
                <a:lnTo>
                  <a:pt x="5415223" y="0"/>
                </a:lnTo>
                <a:lnTo>
                  <a:pt x="5415223" y="3951021"/>
                </a:lnTo>
                <a:lnTo>
                  <a:pt x="0" y="3951021"/>
                </a:lnTo>
                <a:lnTo>
                  <a:pt x="0" y="0"/>
                </a:lnTo>
                <a:close/>
              </a:path>
            </a:pathLst>
          </a:custGeom>
          <a:blipFill>
            <a:blip r:embed="rId4"/>
            <a:stretch>
              <a:fillRect l="-53566" t="-45655" r="-55128" b="-15238"/>
            </a:stretch>
          </a:blipFill>
        </p:spPr>
      </p:sp>
      <p:sp>
        <p:nvSpPr>
          <p:cNvPr name="TextBox 10" id="10"/>
          <p:cNvSpPr txBox="true"/>
          <p:nvPr/>
        </p:nvSpPr>
        <p:spPr>
          <a:xfrm rot="0">
            <a:off x="579383" y="152100"/>
            <a:ext cx="9480749"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 Models</a:t>
            </a:r>
          </a:p>
        </p:txBody>
      </p:sp>
      <p:sp>
        <p:nvSpPr>
          <p:cNvPr name="TextBox 11" id="11"/>
          <p:cNvSpPr txBox="true"/>
          <p:nvPr/>
        </p:nvSpPr>
        <p:spPr>
          <a:xfrm rot="0">
            <a:off x="8449761" y="1475797"/>
            <a:ext cx="9838239" cy="999993"/>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Description</a:t>
            </a:r>
            <a:r>
              <a:rPr lang="en-US" sz="2400">
                <a:solidFill>
                  <a:srgbClr val="0F4662"/>
                </a:solidFill>
                <a:latin typeface="Quicksand"/>
                <a:ea typeface="Quicksand"/>
                <a:cs typeface="Quicksand"/>
                <a:sym typeface="Quicksand"/>
              </a:rPr>
              <a:t>: Tree-based model for classification and regression</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Strength</a:t>
            </a:r>
            <a:r>
              <a:rPr lang="en-US" sz="2400">
                <a:solidFill>
                  <a:srgbClr val="0F4662"/>
                </a:solidFill>
                <a:latin typeface="Quicksand"/>
                <a:ea typeface="Quicksand"/>
                <a:cs typeface="Quicksand"/>
                <a:sym typeface="Quicksand"/>
              </a:rPr>
              <a:t>: Easy to visualize and understand</a:t>
            </a:r>
          </a:p>
        </p:txBody>
      </p:sp>
      <p:sp>
        <p:nvSpPr>
          <p:cNvPr name="TextBox 12" id="12"/>
          <p:cNvSpPr txBox="true"/>
          <p:nvPr/>
        </p:nvSpPr>
        <p:spPr>
          <a:xfrm rot="0">
            <a:off x="11335773" y="104475"/>
            <a:ext cx="8606683" cy="711898"/>
          </a:xfrm>
          <a:prstGeom prst="rect">
            <a:avLst/>
          </a:prstGeom>
        </p:spPr>
        <p:txBody>
          <a:bodyPr anchor="t" rtlCol="false" tIns="0" lIns="0" bIns="0" rIns="0">
            <a:spAutoFit/>
          </a:bodyPr>
          <a:lstStyle/>
          <a:p>
            <a:pPr algn="l" marL="0" indent="0" lvl="0">
              <a:lnSpc>
                <a:spcPts val="6185"/>
              </a:lnSpc>
            </a:pPr>
            <a:r>
              <a:rPr lang="en-US" b="true" sz="3638">
                <a:solidFill>
                  <a:srgbClr val="0F4662"/>
                </a:solidFill>
                <a:latin typeface="Quicksand Bold"/>
                <a:ea typeface="Quicksand Bold"/>
                <a:cs typeface="Quicksand Bold"/>
                <a:sym typeface="Quicksand Bold"/>
              </a:rPr>
              <a:t>3. Decision Tree Classifier</a:t>
            </a:r>
          </a:p>
        </p:txBody>
      </p:sp>
      <p:sp>
        <p:nvSpPr>
          <p:cNvPr name="TextBox 13" id="13"/>
          <p:cNvSpPr txBox="true"/>
          <p:nvPr/>
        </p:nvSpPr>
        <p:spPr>
          <a:xfrm rot="0">
            <a:off x="8652617" y="2714338"/>
            <a:ext cx="8606683" cy="518189"/>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Performance Metrics</a:t>
            </a:r>
          </a:p>
        </p:txBody>
      </p:sp>
      <p:sp>
        <p:nvSpPr>
          <p:cNvPr name="TextBox 14" id="14"/>
          <p:cNvSpPr txBox="true"/>
          <p:nvPr/>
        </p:nvSpPr>
        <p:spPr>
          <a:xfrm rot="0">
            <a:off x="8740021" y="3114940"/>
            <a:ext cx="2913559" cy="3057128"/>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Accuracy: 79%</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Precision: 80%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Recall: 79%</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F1 Score: 79%</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ROC-AUC: 81.74%</a:t>
            </a:r>
          </a:p>
          <a:p>
            <a:pPr algn="l">
              <a:lnSpc>
                <a:spcPts val="407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AutoShape 5" id="5"/>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6" id="6"/>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1468985" y="1527383"/>
            <a:ext cx="5973014" cy="3927780"/>
          </a:xfrm>
          <a:custGeom>
            <a:avLst/>
            <a:gdLst/>
            <a:ahLst/>
            <a:cxnLst/>
            <a:rect r="r" b="b" t="t" l="l"/>
            <a:pathLst>
              <a:path h="3927780" w="5973014">
                <a:moveTo>
                  <a:pt x="0" y="0"/>
                </a:moveTo>
                <a:lnTo>
                  <a:pt x="5973014" y="0"/>
                </a:lnTo>
                <a:lnTo>
                  <a:pt x="5973014" y="3927780"/>
                </a:lnTo>
                <a:lnTo>
                  <a:pt x="0" y="3927780"/>
                </a:lnTo>
                <a:lnTo>
                  <a:pt x="0" y="0"/>
                </a:lnTo>
                <a:close/>
              </a:path>
            </a:pathLst>
          </a:custGeom>
          <a:blipFill>
            <a:blip r:embed="rId2"/>
            <a:stretch>
              <a:fillRect l="-48563" t="-40600" r="-40641" b="-21245"/>
            </a:stretch>
          </a:blipFill>
        </p:spPr>
      </p:sp>
      <p:sp>
        <p:nvSpPr>
          <p:cNvPr name="Freeform 8" id="8"/>
          <p:cNvSpPr/>
          <p:nvPr/>
        </p:nvSpPr>
        <p:spPr>
          <a:xfrm flipH="false" flipV="false" rot="0">
            <a:off x="1731795" y="5657784"/>
            <a:ext cx="5447394" cy="3910370"/>
          </a:xfrm>
          <a:custGeom>
            <a:avLst/>
            <a:gdLst/>
            <a:ahLst/>
            <a:cxnLst/>
            <a:rect r="r" b="b" t="t" l="l"/>
            <a:pathLst>
              <a:path h="3910370" w="5447394">
                <a:moveTo>
                  <a:pt x="0" y="0"/>
                </a:moveTo>
                <a:lnTo>
                  <a:pt x="5447394" y="0"/>
                </a:lnTo>
                <a:lnTo>
                  <a:pt x="5447394" y="3910370"/>
                </a:lnTo>
                <a:lnTo>
                  <a:pt x="0" y="3910370"/>
                </a:lnTo>
                <a:lnTo>
                  <a:pt x="0" y="0"/>
                </a:lnTo>
                <a:close/>
              </a:path>
            </a:pathLst>
          </a:custGeom>
          <a:blipFill>
            <a:blip r:embed="rId3"/>
            <a:stretch>
              <a:fillRect l="-55522" t="-40239" r="-46244" b="-17864"/>
            </a:stretch>
          </a:blipFill>
        </p:spPr>
      </p:sp>
      <p:sp>
        <p:nvSpPr>
          <p:cNvPr name="TextBox 9" id="9"/>
          <p:cNvSpPr txBox="true"/>
          <p:nvPr/>
        </p:nvSpPr>
        <p:spPr>
          <a:xfrm rot="0">
            <a:off x="579383" y="152100"/>
            <a:ext cx="9480749"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 Models</a:t>
            </a:r>
          </a:p>
        </p:txBody>
      </p:sp>
      <p:sp>
        <p:nvSpPr>
          <p:cNvPr name="TextBox 10" id="10"/>
          <p:cNvSpPr txBox="true"/>
          <p:nvPr/>
        </p:nvSpPr>
        <p:spPr>
          <a:xfrm rot="0">
            <a:off x="8449761" y="1475797"/>
            <a:ext cx="8606683" cy="999993"/>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Description</a:t>
            </a:r>
            <a:r>
              <a:rPr lang="en-US" sz="2400">
                <a:solidFill>
                  <a:srgbClr val="0F4662"/>
                </a:solidFill>
                <a:latin typeface="Quicksand"/>
                <a:ea typeface="Quicksand"/>
                <a:cs typeface="Quicksand"/>
                <a:sym typeface="Quicksand"/>
              </a:rPr>
              <a:t>: Used for binary classification</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Strength</a:t>
            </a:r>
            <a:r>
              <a:rPr lang="en-US" sz="2400">
                <a:solidFill>
                  <a:srgbClr val="0F4662"/>
                </a:solidFill>
                <a:latin typeface="Quicksand"/>
                <a:ea typeface="Quicksand"/>
                <a:cs typeface="Quicksand"/>
                <a:sym typeface="Quicksand"/>
              </a:rPr>
              <a:t>: Simple and interpretable model.</a:t>
            </a:r>
          </a:p>
        </p:txBody>
      </p:sp>
      <p:sp>
        <p:nvSpPr>
          <p:cNvPr name="TextBox 11" id="11"/>
          <p:cNvSpPr txBox="true"/>
          <p:nvPr/>
        </p:nvSpPr>
        <p:spPr>
          <a:xfrm rot="0">
            <a:off x="11335773" y="104475"/>
            <a:ext cx="8606683" cy="711898"/>
          </a:xfrm>
          <a:prstGeom prst="rect">
            <a:avLst/>
          </a:prstGeom>
        </p:spPr>
        <p:txBody>
          <a:bodyPr anchor="t" rtlCol="false" tIns="0" lIns="0" bIns="0" rIns="0">
            <a:spAutoFit/>
          </a:bodyPr>
          <a:lstStyle/>
          <a:p>
            <a:pPr algn="l" marL="0" indent="0" lvl="0">
              <a:lnSpc>
                <a:spcPts val="6185"/>
              </a:lnSpc>
            </a:pPr>
            <a:r>
              <a:rPr lang="en-US" b="true" sz="3638">
                <a:solidFill>
                  <a:srgbClr val="0F4662"/>
                </a:solidFill>
                <a:latin typeface="Quicksand Bold"/>
                <a:ea typeface="Quicksand Bold"/>
                <a:cs typeface="Quicksand Bold"/>
                <a:sym typeface="Quicksand Bold"/>
              </a:rPr>
              <a:t>4. XGBoost Classifier</a:t>
            </a:r>
          </a:p>
        </p:txBody>
      </p:sp>
      <p:sp>
        <p:nvSpPr>
          <p:cNvPr name="TextBox 12" id="12"/>
          <p:cNvSpPr txBox="true"/>
          <p:nvPr/>
        </p:nvSpPr>
        <p:spPr>
          <a:xfrm rot="0">
            <a:off x="8652617" y="2714338"/>
            <a:ext cx="8606683" cy="518189"/>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Performance Metrics</a:t>
            </a:r>
          </a:p>
        </p:txBody>
      </p:sp>
      <p:sp>
        <p:nvSpPr>
          <p:cNvPr name="TextBox 13" id="13"/>
          <p:cNvSpPr txBox="true"/>
          <p:nvPr/>
        </p:nvSpPr>
        <p:spPr>
          <a:xfrm rot="0">
            <a:off x="8740021" y="3114940"/>
            <a:ext cx="2986154" cy="2542844"/>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Accuracy: 78%</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Precision: 79%</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Recall: 78%</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F1 Score: 78%</a:t>
            </a:r>
          </a:p>
          <a:p>
            <a:pPr algn="l" marL="518160" indent="-259080" lvl="1">
              <a:lnSpc>
                <a:spcPts val="4079"/>
              </a:lnSpc>
              <a:spcBef>
                <a:spcPct val="0"/>
              </a:spcBef>
              <a:buFont typeface="Arial"/>
              <a:buChar char="•"/>
            </a:pPr>
            <a:r>
              <a:rPr lang="en-US" sz="2400">
                <a:solidFill>
                  <a:srgbClr val="0F4662"/>
                </a:solidFill>
                <a:latin typeface="Quicksand"/>
                <a:ea typeface="Quicksand"/>
                <a:cs typeface="Quicksand"/>
                <a:sym typeface="Quicksand"/>
              </a:rPr>
              <a:t>ROC-AUC: 82.82%</a:t>
            </a:r>
          </a:p>
        </p:txBody>
      </p:sp>
      <p:grpSp>
        <p:nvGrpSpPr>
          <p:cNvPr name="Group 14" id="14"/>
          <p:cNvGrpSpPr/>
          <p:nvPr/>
        </p:nvGrpSpPr>
        <p:grpSpPr>
          <a:xfrm rot="0">
            <a:off x="10610193" y="6017907"/>
            <a:ext cx="7312731" cy="2736609"/>
            <a:chOff x="0" y="0"/>
            <a:chExt cx="9750309" cy="3648812"/>
          </a:xfrm>
        </p:grpSpPr>
        <p:sp>
          <p:nvSpPr>
            <p:cNvPr name="TextBox 15" id="15"/>
            <p:cNvSpPr txBox="true"/>
            <p:nvPr/>
          </p:nvSpPr>
          <p:spPr>
            <a:xfrm rot="0">
              <a:off x="0" y="-209550"/>
              <a:ext cx="9750309" cy="2413582"/>
            </a:xfrm>
            <a:prstGeom prst="rect">
              <a:avLst/>
            </a:prstGeom>
          </p:spPr>
          <p:txBody>
            <a:bodyPr anchor="t" rtlCol="false" tIns="0" lIns="0" bIns="0" rIns="0">
              <a:spAutoFit/>
            </a:bodyPr>
            <a:lstStyle/>
            <a:p>
              <a:pPr algn="ctr" marL="0" indent="0" lvl="0">
                <a:lnSpc>
                  <a:spcPts val="15055"/>
                </a:lnSpc>
                <a:spcBef>
                  <a:spcPct val="0"/>
                </a:spcBef>
              </a:pPr>
              <a:r>
                <a:rPr lang="en-US" sz="10753" i="true">
                  <a:solidFill>
                    <a:srgbClr val="7994A0"/>
                  </a:solidFill>
                  <a:latin typeface="The Seasons Italics"/>
                  <a:ea typeface="The Seasons Italics"/>
                  <a:cs typeface="The Seasons Italics"/>
                  <a:sym typeface="The Seasons Italics"/>
                </a:rPr>
                <a:t>XGBOOSt</a:t>
              </a:r>
            </a:p>
          </p:txBody>
        </p:sp>
        <p:sp>
          <p:nvSpPr>
            <p:cNvPr name="TextBox 16" id="16"/>
            <p:cNvSpPr txBox="true"/>
            <p:nvPr/>
          </p:nvSpPr>
          <p:spPr>
            <a:xfrm rot="0">
              <a:off x="0" y="1263452"/>
              <a:ext cx="9750309" cy="2385360"/>
            </a:xfrm>
            <a:prstGeom prst="rect">
              <a:avLst/>
            </a:prstGeom>
          </p:spPr>
          <p:txBody>
            <a:bodyPr anchor="t" rtlCol="false" tIns="0" lIns="0" bIns="0" rIns="0">
              <a:spAutoFit/>
            </a:bodyPr>
            <a:lstStyle/>
            <a:p>
              <a:pPr algn="ctr" marL="0" indent="0" lvl="0">
                <a:lnSpc>
                  <a:spcPts val="15055"/>
                </a:lnSpc>
                <a:spcBef>
                  <a:spcPct val="0"/>
                </a:spcBef>
              </a:pPr>
              <a:r>
                <a:rPr lang="en-US" sz="10753">
                  <a:solidFill>
                    <a:srgbClr val="0F4662"/>
                  </a:solidFill>
                  <a:latin typeface="The Seasons"/>
                  <a:ea typeface="The Seasons"/>
                  <a:cs typeface="The Seasons"/>
                  <a:sym typeface="The Seasons"/>
                </a:rPr>
                <a:t>Algorthim</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961289" y="2523415"/>
            <a:ext cx="3152142" cy="31521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38996" r="0" b="-38996"/>
              </a:stretch>
            </a:blipFill>
          </p:spPr>
        </p:sp>
      </p:grpSp>
      <p:grpSp>
        <p:nvGrpSpPr>
          <p:cNvPr name="Group 7" id="7"/>
          <p:cNvGrpSpPr/>
          <p:nvPr/>
        </p:nvGrpSpPr>
        <p:grpSpPr>
          <a:xfrm rot="0">
            <a:off x="7567929" y="2523415"/>
            <a:ext cx="3152142" cy="31521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9" id="9"/>
          <p:cNvGrpSpPr/>
          <p:nvPr/>
        </p:nvGrpSpPr>
        <p:grpSpPr>
          <a:xfrm rot="0">
            <a:off x="13174569" y="2523415"/>
            <a:ext cx="3152142" cy="31521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6666" r="0" b="-16666"/>
              </a:stretch>
            </a:blipFill>
          </p:spPr>
        </p:sp>
      </p:grpSp>
      <p:sp>
        <p:nvSpPr>
          <p:cNvPr name="AutoShape 11" id="11"/>
          <p:cNvSpPr/>
          <p:nvPr/>
        </p:nvSpPr>
        <p:spPr>
          <a:xfrm>
            <a:off x="5897880" y="8681205"/>
            <a:ext cx="6492240" cy="0"/>
          </a:xfrm>
          <a:prstGeom prst="line">
            <a:avLst/>
          </a:prstGeom>
          <a:ln cap="flat" w="76200">
            <a:solidFill>
              <a:srgbClr val="0F4662"/>
            </a:solidFill>
            <a:prstDash val="solid"/>
            <a:headEnd type="none" len="sm" w="sm"/>
            <a:tailEnd type="none" len="sm" w="sm"/>
          </a:ln>
        </p:spPr>
      </p:sp>
      <p:sp>
        <p:nvSpPr>
          <p:cNvPr name="Freeform 12" id="12"/>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028700" y="599709"/>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14" id="14"/>
          <p:cNvSpPr txBox="true"/>
          <p:nvPr/>
        </p:nvSpPr>
        <p:spPr>
          <a:xfrm rot="0">
            <a:off x="6635340" y="6142207"/>
            <a:ext cx="5017320" cy="513863"/>
          </a:xfrm>
          <a:prstGeom prst="rect">
            <a:avLst/>
          </a:prstGeom>
        </p:spPr>
        <p:txBody>
          <a:bodyPr anchor="t" rtlCol="false" tIns="0" lIns="0" bIns="0" rIns="0">
            <a:spAutoFit/>
          </a:bodyPr>
          <a:lstStyle/>
          <a:p>
            <a:pPr algn="ctr" marL="0" indent="0" lvl="0">
              <a:lnSpc>
                <a:spcPts val="4226"/>
              </a:lnSpc>
              <a:spcBef>
                <a:spcPct val="0"/>
              </a:spcBef>
            </a:pPr>
            <a:r>
              <a:rPr lang="en-US" b="true" sz="3019">
                <a:solidFill>
                  <a:srgbClr val="0F4662"/>
                </a:solidFill>
                <a:latin typeface="Quicksand Bold"/>
                <a:ea typeface="Quicksand Bold"/>
                <a:cs typeface="Quicksand Bold"/>
                <a:sym typeface="Quicksand Bold"/>
              </a:rPr>
              <a:t>Amir Tarek Ali</a:t>
            </a:r>
          </a:p>
        </p:txBody>
      </p:sp>
      <p:sp>
        <p:nvSpPr>
          <p:cNvPr name="TextBox 15" id="15"/>
          <p:cNvSpPr txBox="true"/>
          <p:nvPr/>
        </p:nvSpPr>
        <p:spPr>
          <a:xfrm rot="0">
            <a:off x="6635340" y="6757320"/>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a:ea typeface="Quicksand"/>
                <a:cs typeface="Quicksand"/>
                <a:sym typeface="Quicksand"/>
              </a:rPr>
              <a:t>Member</a:t>
            </a:r>
          </a:p>
        </p:txBody>
      </p:sp>
      <p:sp>
        <p:nvSpPr>
          <p:cNvPr name="TextBox 16" id="16"/>
          <p:cNvSpPr txBox="true"/>
          <p:nvPr/>
        </p:nvSpPr>
        <p:spPr>
          <a:xfrm rot="0">
            <a:off x="12241980" y="6139317"/>
            <a:ext cx="5017320" cy="513863"/>
          </a:xfrm>
          <a:prstGeom prst="rect">
            <a:avLst/>
          </a:prstGeom>
        </p:spPr>
        <p:txBody>
          <a:bodyPr anchor="t" rtlCol="false" tIns="0" lIns="0" bIns="0" rIns="0">
            <a:spAutoFit/>
          </a:bodyPr>
          <a:lstStyle/>
          <a:p>
            <a:pPr algn="ctr" marL="0" indent="0" lvl="0">
              <a:lnSpc>
                <a:spcPts val="4226"/>
              </a:lnSpc>
              <a:spcBef>
                <a:spcPct val="0"/>
              </a:spcBef>
            </a:pPr>
            <a:r>
              <a:rPr lang="en-US" b="true" sz="3019">
                <a:solidFill>
                  <a:srgbClr val="0F4662"/>
                </a:solidFill>
                <a:latin typeface="Quicksand Bold"/>
                <a:ea typeface="Quicksand Bold"/>
                <a:cs typeface="Quicksand Bold"/>
                <a:sym typeface="Quicksand Bold"/>
              </a:rPr>
              <a:t>Merna hatem abdelfatah</a:t>
            </a:r>
          </a:p>
        </p:txBody>
      </p:sp>
      <p:sp>
        <p:nvSpPr>
          <p:cNvPr name="TextBox 17" id="17"/>
          <p:cNvSpPr txBox="true"/>
          <p:nvPr/>
        </p:nvSpPr>
        <p:spPr>
          <a:xfrm rot="0">
            <a:off x="12241980" y="6757320"/>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a:ea typeface="Quicksand"/>
                <a:cs typeface="Quicksand"/>
                <a:sym typeface="Quicksand"/>
              </a:rPr>
              <a:t>Member</a:t>
            </a:r>
          </a:p>
        </p:txBody>
      </p:sp>
      <p:sp>
        <p:nvSpPr>
          <p:cNvPr name="TextBox 18" id="18"/>
          <p:cNvSpPr txBox="true"/>
          <p:nvPr/>
        </p:nvSpPr>
        <p:spPr>
          <a:xfrm rot="0">
            <a:off x="1028700" y="6142207"/>
            <a:ext cx="5017320" cy="513863"/>
          </a:xfrm>
          <a:prstGeom prst="rect">
            <a:avLst/>
          </a:prstGeom>
        </p:spPr>
        <p:txBody>
          <a:bodyPr anchor="t" rtlCol="false" tIns="0" lIns="0" bIns="0" rIns="0">
            <a:spAutoFit/>
          </a:bodyPr>
          <a:lstStyle/>
          <a:p>
            <a:pPr algn="ctr" marL="0" indent="0" lvl="0">
              <a:lnSpc>
                <a:spcPts val="4226"/>
              </a:lnSpc>
              <a:spcBef>
                <a:spcPct val="0"/>
              </a:spcBef>
            </a:pPr>
            <a:r>
              <a:rPr lang="en-US" b="true" sz="3019">
                <a:solidFill>
                  <a:srgbClr val="0F4662"/>
                </a:solidFill>
                <a:latin typeface="Quicksand Bold"/>
                <a:ea typeface="Quicksand Bold"/>
                <a:cs typeface="Quicksand Bold"/>
                <a:sym typeface="Quicksand Bold"/>
              </a:rPr>
              <a:t>Asmaa Khaled Khorkhash </a:t>
            </a:r>
          </a:p>
        </p:txBody>
      </p:sp>
      <p:sp>
        <p:nvSpPr>
          <p:cNvPr name="TextBox 19" id="19"/>
          <p:cNvSpPr txBox="true"/>
          <p:nvPr/>
        </p:nvSpPr>
        <p:spPr>
          <a:xfrm rot="0">
            <a:off x="1028700" y="6760210"/>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a:ea typeface="Quicksand"/>
                <a:cs typeface="Quicksand"/>
                <a:sym typeface="Quicksand"/>
              </a:rPr>
              <a:t>Member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AutoShape 5" id="5"/>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6" id="6"/>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12044438" y="4797151"/>
            <a:ext cx="5752361" cy="4267010"/>
          </a:xfrm>
          <a:custGeom>
            <a:avLst/>
            <a:gdLst/>
            <a:ahLst/>
            <a:cxnLst/>
            <a:rect r="r" b="b" t="t" l="l"/>
            <a:pathLst>
              <a:path h="4267010" w="5752361">
                <a:moveTo>
                  <a:pt x="0" y="0"/>
                </a:moveTo>
                <a:lnTo>
                  <a:pt x="5752361" y="0"/>
                </a:lnTo>
                <a:lnTo>
                  <a:pt x="5752361" y="4267010"/>
                </a:lnTo>
                <a:lnTo>
                  <a:pt x="0" y="4267010"/>
                </a:lnTo>
                <a:lnTo>
                  <a:pt x="0" y="0"/>
                </a:lnTo>
                <a:close/>
              </a:path>
            </a:pathLst>
          </a:custGeom>
          <a:blipFill>
            <a:blip r:embed="rId2"/>
            <a:stretch>
              <a:fillRect l="-20955" t="-16974" r="-18184" b="-14607"/>
            </a:stretch>
          </a:blipFill>
        </p:spPr>
      </p:sp>
      <p:sp>
        <p:nvSpPr>
          <p:cNvPr name="Freeform 8" id="8"/>
          <p:cNvSpPr/>
          <p:nvPr/>
        </p:nvSpPr>
        <p:spPr>
          <a:xfrm flipH="false" flipV="false" rot="0">
            <a:off x="1330471" y="1599622"/>
            <a:ext cx="5597890" cy="3006274"/>
          </a:xfrm>
          <a:custGeom>
            <a:avLst/>
            <a:gdLst/>
            <a:ahLst/>
            <a:cxnLst/>
            <a:rect r="r" b="b" t="t" l="l"/>
            <a:pathLst>
              <a:path h="3006274" w="5597890">
                <a:moveTo>
                  <a:pt x="0" y="0"/>
                </a:moveTo>
                <a:lnTo>
                  <a:pt x="5597889" y="0"/>
                </a:lnTo>
                <a:lnTo>
                  <a:pt x="5597889" y="3006274"/>
                </a:lnTo>
                <a:lnTo>
                  <a:pt x="0" y="3006274"/>
                </a:lnTo>
                <a:lnTo>
                  <a:pt x="0" y="0"/>
                </a:lnTo>
                <a:close/>
              </a:path>
            </a:pathLst>
          </a:custGeom>
          <a:blipFill>
            <a:blip r:embed="rId3"/>
            <a:stretch>
              <a:fillRect l="-86302" t="-112200" r="-113856" b="-102190"/>
            </a:stretch>
          </a:blipFill>
        </p:spPr>
      </p:sp>
      <p:sp>
        <p:nvSpPr>
          <p:cNvPr name="Freeform 9" id="9"/>
          <p:cNvSpPr/>
          <p:nvPr/>
        </p:nvSpPr>
        <p:spPr>
          <a:xfrm flipH="false" flipV="false" rot="0">
            <a:off x="1723941" y="5345552"/>
            <a:ext cx="4810949" cy="3718608"/>
          </a:xfrm>
          <a:custGeom>
            <a:avLst/>
            <a:gdLst/>
            <a:ahLst/>
            <a:cxnLst/>
            <a:rect r="r" b="b" t="t" l="l"/>
            <a:pathLst>
              <a:path h="3718608" w="4810949">
                <a:moveTo>
                  <a:pt x="0" y="0"/>
                </a:moveTo>
                <a:lnTo>
                  <a:pt x="4810949" y="0"/>
                </a:lnTo>
                <a:lnTo>
                  <a:pt x="4810949" y="3718609"/>
                </a:lnTo>
                <a:lnTo>
                  <a:pt x="0" y="3718609"/>
                </a:lnTo>
                <a:lnTo>
                  <a:pt x="0" y="0"/>
                </a:lnTo>
                <a:close/>
              </a:path>
            </a:pathLst>
          </a:custGeom>
          <a:blipFill>
            <a:blip r:embed="rId4"/>
            <a:stretch>
              <a:fillRect l="-68990" t="-56009" r="-65917" b="-14940"/>
            </a:stretch>
          </a:blipFill>
        </p:spPr>
      </p:sp>
      <p:sp>
        <p:nvSpPr>
          <p:cNvPr name="TextBox 10" id="10"/>
          <p:cNvSpPr txBox="true"/>
          <p:nvPr/>
        </p:nvSpPr>
        <p:spPr>
          <a:xfrm rot="0">
            <a:off x="579383" y="152100"/>
            <a:ext cx="9480749"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 Models</a:t>
            </a:r>
          </a:p>
        </p:txBody>
      </p:sp>
      <p:sp>
        <p:nvSpPr>
          <p:cNvPr name="TextBox 11" id="11"/>
          <p:cNvSpPr txBox="true"/>
          <p:nvPr/>
        </p:nvSpPr>
        <p:spPr>
          <a:xfrm rot="0">
            <a:off x="8449761" y="1475797"/>
            <a:ext cx="8606683" cy="999993"/>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Description</a:t>
            </a:r>
            <a:r>
              <a:rPr lang="en-US" sz="2400">
                <a:solidFill>
                  <a:srgbClr val="0F4662"/>
                </a:solidFill>
                <a:latin typeface="Quicksand"/>
                <a:ea typeface="Quicksand"/>
                <a:cs typeface="Quicksand"/>
                <a:sym typeface="Quicksand"/>
              </a:rPr>
              <a:t>: Effective in high-dimensional spaces</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Strength</a:t>
            </a:r>
            <a:r>
              <a:rPr lang="en-US" sz="2400">
                <a:solidFill>
                  <a:srgbClr val="0F4662"/>
                </a:solidFill>
                <a:latin typeface="Quicksand"/>
                <a:ea typeface="Quicksand"/>
                <a:cs typeface="Quicksand"/>
                <a:sym typeface="Quicksand"/>
              </a:rPr>
              <a:t>: Good for non-linear boundaries</a:t>
            </a:r>
          </a:p>
        </p:txBody>
      </p:sp>
      <p:sp>
        <p:nvSpPr>
          <p:cNvPr name="TextBox 12" id="12"/>
          <p:cNvSpPr txBox="true"/>
          <p:nvPr/>
        </p:nvSpPr>
        <p:spPr>
          <a:xfrm rot="0">
            <a:off x="11335773" y="104475"/>
            <a:ext cx="1417329" cy="711898"/>
          </a:xfrm>
          <a:prstGeom prst="rect">
            <a:avLst/>
          </a:prstGeom>
        </p:spPr>
        <p:txBody>
          <a:bodyPr anchor="t" rtlCol="false" tIns="0" lIns="0" bIns="0" rIns="0">
            <a:spAutoFit/>
          </a:bodyPr>
          <a:lstStyle/>
          <a:p>
            <a:pPr algn="l" marL="0" indent="0" lvl="0">
              <a:lnSpc>
                <a:spcPts val="6185"/>
              </a:lnSpc>
            </a:pPr>
            <a:r>
              <a:rPr lang="en-US" b="true" sz="3638">
                <a:solidFill>
                  <a:srgbClr val="0F4662"/>
                </a:solidFill>
                <a:latin typeface="Quicksand Bold"/>
                <a:ea typeface="Quicksand Bold"/>
                <a:cs typeface="Quicksand Bold"/>
                <a:sym typeface="Quicksand Bold"/>
              </a:rPr>
              <a:t>5. SVC</a:t>
            </a:r>
          </a:p>
        </p:txBody>
      </p:sp>
      <p:sp>
        <p:nvSpPr>
          <p:cNvPr name="TextBox 13" id="13"/>
          <p:cNvSpPr txBox="true"/>
          <p:nvPr/>
        </p:nvSpPr>
        <p:spPr>
          <a:xfrm rot="0">
            <a:off x="8652617" y="2714338"/>
            <a:ext cx="8606683" cy="518189"/>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Performance Metrics</a:t>
            </a:r>
          </a:p>
        </p:txBody>
      </p:sp>
      <p:sp>
        <p:nvSpPr>
          <p:cNvPr name="TextBox 14" id="14"/>
          <p:cNvSpPr txBox="true"/>
          <p:nvPr/>
        </p:nvSpPr>
        <p:spPr>
          <a:xfrm rot="0">
            <a:off x="8740021" y="3114940"/>
            <a:ext cx="2968129" cy="3057128"/>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Accuracy: 79%</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Precision: 80%</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Recall: 79%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F1 Score: 79%</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ROC-AUC: 83.46%</a:t>
            </a:r>
          </a:p>
          <a:p>
            <a:pPr algn="l" marL="518160" indent="-259080" lvl="1">
              <a:lnSpc>
                <a:spcPts val="4079"/>
              </a:lnSpc>
              <a:spcBef>
                <a:spcPct val="0"/>
              </a:spcBef>
              <a:buFont typeface="Arial"/>
              <a:buChar char="•"/>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1335773" y="104475"/>
            <a:ext cx="5437536" cy="1492915"/>
          </a:xfrm>
          <a:prstGeom prst="rect">
            <a:avLst/>
          </a:prstGeom>
        </p:spPr>
        <p:txBody>
          <a:bodyPr anchor="t" rtlCol="false" tIns="0" lIns="0" bIns="0" rIns="0">
            <a:spAutoFit/>
          </a:bodyPr>
          <a:lstStyle/>
          <a:p>
            <a:pPr algn="l">
              <a:lnSpc>
                <a:spcPts val="6185"/>
              </a:lnSpc>
            </a:pPr>
            <a:r>
              <a:rPr lang="en-US" sz="3638" b="true">
                <a:solidFill>
                  <a:srgbClr val="0F4662"/>
                </a:solidFill>
                <a:latin typeface="Quicksand Bold"/>
                <a:ea typeface="Quicksand Bold"/>
                <a:cs typeface="Quicksand Bold"/>
                <a:sym typeface="Quicksand Bold"/>
              </a:rPr>
              <a:t>6. KNeighborsClassifier</a:t>
            </a:r>
          </a:p>
          <a:p>
            <a:pPr algn="l" marL="0" indent="0" lvl="0">
              <a:lnSpc>
                <a:spcPts val="6185"/>
              </a:lnSpc>
            </a:pPr>
          </a:p>
        </p:txBody>
      </p:sp>
      <p:sp>
        <p:nvSpPr>
          <p:cNvPr name="AutoShape 6" id="6"/>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7" id="7"/>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Freeform 8" id="8"/>
          <p:cNvSpPr/>
          <p:nvPr/>
        </p:nvSpPr>
        <p:spPr>
          <a:xfrm flipH="false" flipV="false" rot="0">
            <a:off x="11897874" y="4477403"/>
            <a:ext cx="6219496" cy="4067503"/>
          </a:xfrm>
          <a:custGeom>
            <a:avLst/>
            <a:gdLst/>
            <a:ahLst/>
            <a:cxnLst/>
            <a:rect r="r" b="b" t="t" l="l"/>
            <a:pathLst>
              <a:path h="4067503" w="6219496">
                <a:moveTo>
                  <a:pt x="0" y="0"/>
                </a:moveTo>
                <a:lnTo>
                  <a:pt x="6219496" y="0"/>
                </a:lnTo>
                <a:lnTo>
                  <a:pt x="6219496" y="4067503"/>
                </a:lnTo>
                <a:lnTo>
                  <a:pt x="0" y="4067503"/>
                </a:lnTo>
                <a:lnTo>
                  <a:pt x="0" y="0"/>
                </a:lnTo>
                <a:close/>
              </a:path>
            </a:pathLst>
          </a:custGeom>
          <a:blipFill>
            <a:blip r:embed="rId2"/>
            <a:stretch>
              <a:fillRect l="-9449" t="-9907" r="-7965" b="-10658"/>
            </a:stretch>
          </a:blipFill>
        </p:spPr>
      </p:sp>
      <p:sp>
        <p:nvSpPr>
          <p:cNvPr name="Freeform 9" id="9"/>
          <p:cNvSpPr/>
          <p:nvPr/>
        </p:nvSpPr>
        <p:spPr>
          <a:xfrm flipH="false" flipV="false" rot="0">
            <a:off x="1681819" y="1570859"/>
            <a:ext cx="5345499" cy="3811573"/>
          </a:xfrm>
          <a:custGeom>
            <a:avLst/>
            <a:gdLst/>
            <a:ahLst/>
            <a:cxnLst/>
            <a:rect r="r" b="b" t="t" l="l"/>
            <a:pathLst>
              <a:path h="3811573" w="5345499">
                <a:moveTo>
                  <a:pt x="0" y="0"/>
                </a:moveTo>
                <a:lnTo>
                  <a:pt x="5345499" y="0"/>
                </a:lnTo>
                <a:lnTo>
                  <a:pt x="5345499" y="3811573"/>
                </a:lnTo>
                <a:lnTo>
                  <a:pt x="0" y="3811573"/>
                </a:lnTo>
                <a:lnTo>
                  <a:pt x="0" y="0"/>
                </a:lnTo>
                <a:close/>
              </a:path>
            </a:pathLst>
          </a:custGeom>
          <a:blipFill>
            <a:blip r:embed="rId3"/>
            <a:stretch>
              <a:fillRect l="-56004" t="-49155" r="-55412" b="-17625"/>
            </a:stretch>
          </a:blipFill>
        </p:spPr>
      </p:sp>
      <p:sp>
        <p:nvSpPr>
          <p:cNvPr name="Freeform 10" id="10"/>
          <p:cNvSpPr/>
          <p:nvPr/>
        </p:nvSpPr>
        <p:spPr>
          <a:xfrm flipH="false" flipV="false" rot="0">
            <a:off x="1681819" y="5715807"/>
            <a:ext cx="5484947" cy="3927780"/>
          </a:xfrm>
          <a:custGeom>
            <a:avLst/>
            <a:gdLst/>
            <a:ahLst/>
            <a:cxnLst/>
            <a:rect r="r" b="b" t="t" l="l"/>
            <a:pathLst>
              <a:path h="3927780" w="5484947">
                <a:moveTo>
                  <a:pt x="0" y="0"/>
                </a:moveTo>
                <a:lnTo>
                  <a:pt x="5484947" y="0"/>
                </a:lnTo>
                <a:lnTo>
                  <a:pt x="5484947" y="3927780"/>
                </a:lnTo>
                <a:lnTo>
                  <a:pt x="0" y="3927780"/>
                </a:lnTo>
                <a:lnTo>
                  <a:pt x="0" y="0"/>
                </a:lnTo>
                <a:close/>
              </a:path>
            </a:pathLst>
          </a:custGeom>
          <a:blipFill>
            <a:blip r:embed="rId4"/>
            <a:stretch>
              <a:fillRect l="-53732" t="-42243" r="-52308" b="-19602"/>
            </a:stretch>
          </a:blipFill>
        </p:spPr>
      </p:sp>
      <p:sp>
        <p:nvSpPr>
          <p:cNvPr name="TextBox 11" id="11"/>
          <p:cNvSpPr txBox="true"/>
          <p:nvPr/>
        </p:nvSpPr>
        <p:spPr>
          <a:xfrm rot="0">
            <a:off x="579383" y="152100"/>
            <a:ext cx="9480749"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 Models</a:t>
            </a:r>
          </a:p>
        </p:txBody>
      </p:sp>
      <p:sp>
        <p:nvSpPr>
          <p:cNvPr name="TextBox 12" id="12"/>
          <p:cNvSpPr txBox="true"/>
          <p:nvPr/>
        </p:nvSpPr>
        <p:spPr>
          <a:xfrm rot="0">
            <a:off x="8449761" y="1475797"/>
            <a:ext cx="8606683" cy="999993"/>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Description</a:t>
            </a:r>
            <a:r>
              <a:rPr lang="en-US" sz="2400">
                <a:solidFill>
                  <a:srgbClr val="0F4662"/>
                </a:solidFill>
                <a:latin typeface="Quicksand"/>
                <a:ea typeface="Quicksand"/>
                <a:cs typeface="Quicksand"/>
                <a:sym typeface="Quicksand"/>
              </a:rPr>
              <a:t>: Instance-based learning</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Strength</a:t>
            </a:r>
            <a:r>
              <a:rPr lang="en-US" sz="2400">
                <a:solidFill>
                  <a:srgbClr val="0F4662"/>
                </a:solidFill>
                <a:latin typeface="Quicksand"/>
                <a:ea typeface="Quicksand"/>
                <a:cs typeface="Quicksand"/>
                <a:sym typeface="Quicksand"/>
              </a:rPr>
              <a:t>: Simple and intuitive</a:t>
            </a:r>
          </a:p>
        </p:txBody>
      </p:sp>
      <p:sp>
        <p:nvSpPr>
          <p:cNvPr name="TextBox 13" id="13"/>
          <p:cNvSpPr txBox="true"/>
          <p:nvPr/>
        </p:nvSpPr>
        <p:spPr>
          <a:xfrm rot="0">
            <a:off x="8652617" y="2714338"/>
            <a:ext cx="8606683" cy="518189"/>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Performance Metrics</a:t>
            </a:r>
          </a:p>
        </p:txBody>
      </p:sp>
      <p:sp>
        <p:nvSpPr>
          <p:cNvPr name="TextBox 14" id="14"/>
          <p:cNvSpPr txBox="true"/>
          <p:nvPr/>
        </p:nvSpPr>
        <p:spPr>
          <a:xfrm rot="0">
            <a:off x="8740021" y="3124465"/>
            <a:ext cx="3048079" cy="3118247"/>
          </a:xfrm>
          <a:prstGeom prst="rect">
            <a:avLst/>
          </a:prstGeom>
        </p:spPr>
        <p:txBody>
          <a:bodyPr anchor="t" rtlCol="false" tIns="0" lIns="0" bIns="0" rIns="0">
            <a:spAutoFit/>
          </a:bodyPr>
          <a:lstStyle/>
          <a:p>
            <a:pPr algn="l" marL="530639" indent="-265319" lvl="1">
              <a:lnSpc>
                <a:spcPts val="4178"/>
              </a:lnSpc>
              <a:buFont typeface="Arial"/>
              <a:buChar char="•"/>
            </a:pPr>
            <a:r>
              <a:rPr lang="en-US" sz="2457">
                <a:solidFill>
                  <a:srgbClr val="0F4662"/>
                </a:solidFill>
                <a:latin typeface="Quicksand"/>
                <a:ea typeface="Quicksand"/>
                <a:cs typeface="Quicksand"/>
                <a:sym typeface="Quicksand"/>
              </a:rPr>
              <a:t>Accuracy: 75%</a:t>
            </a:r>
          </a:p>
          <a:p>
            <a:pPr algn="l" marL="530639" indent="-265319" lvl="1">
              <a:lnSpc>
                <a:spcPts val="4178"/>
              </a:lnSpc>
              <a:buFont typeface="Arial"/>
              <a:buChar char="•"/>
            </a:pPr>
            <a:r>
              <a:rPr lang="en-US" sz="2457">
                <a:solidFill>
                  <a:srgbClr val="0F4662"/>
                </a:solidFill>
                <a:latin typeface="Quicksand"/>
                <a:ea typeface="Quicksand"/>
                <a:cs typeface="Quicksand"/>
                <a:sym typeface="Quicksand"/>
              </a:rPr>
              <a:t>Precision: 77%</a:t>
            </a:r>
          </a:p>
          <a:p>
            <a:pPr algn="l" marL="530639" indent="-265319" lvl="1">
              <a:lnSpc>
                <a:spcPts val="4178"/>
              </a:lnSpc>
              <a:buFont typeface="Arial"/>
              <a:buChar char="•"/>
            </a:pPr>
            <a:r>
              <a:rPr lang="en-US" sz="2457">
                <a:solidFill>
                  <a:srgbClr val="0F4662"/>
                </a:solidFill>
                <a:latin typeface="Quicksand"/>
                <a:ea typeface="Quicksand"/>
                <a:cs typeface="Quicksand"/>
                <a:sym typeface="Quicksand"/>
              </a:rPr>
              <a:t>Recall: 75% </a:t>
            </a:r>
          </a:p>
          <a:p>
            <a:pPr algn="l" marL="530639" indent="-265319" lvl="1">
              <a:lnSpc>
                <a:spcPts val="4178"/>
              </a:lnSpc>
              <a:buFont typeface="Arial"/>
              <a:buChar char="•"/>
            </a:pPr>
            <a:r>
              <a:rPr lang="en-US" sz="2457">
                <a:solidFill>
                  <a:srgbClr val="0F4662"/>
                </a:solidFill>
                <a:latin typeface="Quicksand"/>
                <a:ea typeface="Quicksand"/>
                <a:cs typeface="Quicksand"/>
                <a:sym typeface="Quicksand"/>
              </a:rPr>
              <a:t>F1 Score: 76% </a:t>
            </a:r>
          </a:p>
          <a:p>
            <a:pPr algn="l" marL="530639" indent="-265319" lvl="1">
              <a:lnSpc>
                <a:spcPts val="4178"/>
              </a:lnSpc>
              <a:buFont typeface="Arial"/>
              <a:buChar char="•"/>
            </a:pPr>
            <a:r>
              <a:rPr lang="en-US" sz="2457">
                <a:solidFill>
                  <a:srgbClr val="0F4662"/>
                </a:solidFill>
                <a:latin typeface="Quicksand"/>
                <a:ea typeface="Quicksand"/>
                <a:cs typeface="Quicksand"/>
                <a:sym typeface="Quicksand"/>
              </a:rPr>
              <a:t>ROC-AUC: 78.95%</a:t>
            </a:r>
          </a:p>
          <a:p>
            <a:pPr algn="l">
              <a:lnSpc>
                <a:spcPts val="4178"/>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AutoShape 5" id="5"/>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6" id="6"/>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1831579" y="1373223"/>
            <a:ext cx="4950397" cy="3718608"/>
          </a:xfrm>
          <a:custGeom>
            <a:avLst/>
            <a:gdLst/>
            <a:ahLst/>
            <a:cxnLst/>
            <a:rect r="r" b="b" t="t" l="l"/>
            <a:pathLst>
              <a:path h="3718608" w="4950397">
                <a:moveTo>
                  <a:pt x="0" y="0"/>
                </a:moveTo>
                <a:lnTo>
                  <a:pt x="4950397" y="0"/>
                </a:lnTo>
                <a:lnTo>
                  <a:pt x="4950397" y="3718608"/>
                </a:lnTo>
                <a:lnTo>
                  <a:pt x="0" y="3718608"/>
                </a:lnTo>
                <a:lnTo>
                  <a:pt x="0" y="0"/>
                </a:lnTo>
                <a:close/>
              </a:path>
            </a:pathLst>
          </a:custGeom>
          <a:blipFill>
            <a:blip r:embed="rId2"/>
            <a:stretch>
              <a:fillRect l="-65638" t="-43995" r="-62651" b="-26954"/>
            </a:stretch>
          </a:blipFill>
        </p:spPr>
      </p:sp>
      <p:sp>
        <p:nvSpPr>
          <p:cNvPr name="Freeform 8" id="8"/>
          <p:cNvSpPr/>
          <p:nvPr/>
        </p:nvSpPr>
        <p:spPr>
          <a:xfrm flipH="false" flipV="false" rot="0">
            <a:off x="1831579" y="5398875"/>
            <a:ext cx="5299017" cy="3997504"/>
          </a:xfrm>
          <a:custGeom>
            <a:avLst/>
            <a:gdLst/>
            <a:ahLst/>
            <a:cxnLst/>
            <a:rect r="r" b="b" t="t" l="l"/>
            <a:pathLst>
              <a:path h="3997504" w="5299017">
                <a:moveTo>
                  <a:pt x="0" y="0"/>
                </a:moveTo>
                <a:lnTo>
                  <a:pt x="5299017" y="0"/>
                </a:lnTo>
                <a:lnTo>
                  <a:pt x="5299017" y="3997504"/>
                </a:lnTo>
                <a:lnTo>
                  <a:pt x="0" y="3997504"/>
                </a:lnTo>
                <a:lnTo>
                  <a:pt x="0" y="0"/>
                </a:lnTo>
                <a:close/>
              </a:path>
            </a:pathLst>
          </a:custGeom>
          <a:blipFill>
            <a:blip r:embed="rId3"/>
            <a:stretch>
              <a:fillRect l="-57811" t="-39762" r="-55459" b="-19260"/>
            </a:stretch>
          </a:blipFill>
        </p:spPr>
      </p:sp>
      <p:sp>
        <p:nvSpPr>
          <p:cNvPr name="TextBox 9" id="9"/>
          <p:cNvSpPr txBox="true"/>
          <p:nvPr/>
        </p:nvSpPr>
        <p:spPr>
          <a:xfrm rot="0">
            <a:off x="579383" y="152100"/>
            <a:ext cx="9480749"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 Models</a:t>
            </a:r>
          </a:p>
        </p:txBody>
      </p:sp>
      <p:sp>
        <p:nvSpPr>
          <p:cNvPr name="TextBox 10" id="10"/>
          <p:cNvSpPr txBox="true"/>
          <p:nvPr/>
        </p:nvSpPr>
        <p:spPr>
          <a:xfrm rot="0">
            <a:off x="8449761" y="1475797"/>
            <a:ext cx="9363428" cy="999993"/>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Description</a:t>
            </a:r>
            <a:r>
              <a:rPr lang="en-US" sz="2400">
                <a:solidFill>
                  <a:srgbClr val="0F4662"/>
                </a:solidFill>
                <a:latin typeface="Quicksand"/>
                <a:ea typeface="Quicksand"/>
                <a:cs typeface="Quicksand"/>
                <a:sym typeface="Quicksand"/>
              </a:rPr>
              <a:t>:Probabilistic model based on Bayes' theorem</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Strength</a:t>
            </a:r>
            <a:r>
              <a:rPr lang="en-US" sz="2400">
                <a:solidFill>
                  <a:srgbClr val="0F4662"/>
                </a:solidFill>
                <a:latin typeface="Quicksand"/>
                <a:ea typeface="Quicksand"/>
                <a:cs typeface="Quicksand"/>
                <a:sym typeface="Quicksand"/>
              </a:rPr>
              <a:t>: Fast and efficient for large datasets</a:t>
            </a:r>
          </a:p>
        </p:txBody>
      </p:sp>
      <p:sp>
        <p:nvSpPr>
          <p:cNvPr name="TextBox 11" id="11"/>
          <p:cNvSpPr txBox="true"/>
          <p:nvPr/>
        </p:nvSpPr>
        <p:spPr>
          <a:xfrm rot="0">
            <a:off x="11335773" y="104475"/>
            <a:ext cx="5437536" cy="711898"/>
          </a:xfrm>
          <a:prstGeom prst="rect">
            <a:avLst/>
          </a:prstGeom>
        </p:spPr>
        <p:txBody>
          <a:bodyPr anchor="t" rtlCol="false" tIns="0" lIns="0" bIns="0" rIns="0">
            <a:spAutoFit/>
          </a:bodyPr>
          <a:lstStyle/>
          <a:p>
            <a:pPr algn="l" marL="0" indent="0" lvl="0">
              <a:lnSpc>
                <a:spcPts val="6185"/>
              </a:lnSpc>
            </a:pPr>
            <a:r>
              <a:rPr lang="en-US" b="true" sz="3638">
                <a:solidFill>
                  <a:srgbClr val="0F4662"/>
                </a:solidFill>
                <a:latin typeface="Quicksand Bold"/>
                <a:ea typeface="Quicksand Bold"/>
                <a:cs typeface="Quicksand Bold"/>
                <a:sym typeface="Quicksand Bold"/>
              </a:rPr>
              <a:t>7.GaussianNB</a:t>
            </a:r>
          </a:p>
        </p:txBody>
      </p:sp>
      <p:sp>
        <p:nvSpPr>
          <p:cNvPr name="TextBox 12" id="12"/>
          <p:cNvSpPr txBox="true"/>
          <p:nvPr/>
        </p:nvSpPr>
        <p:spPr>
          <a:xfrm rot="0">
            <a:off x="8652617" y="2714338"/>
            <a:ext cx="8606683" cy="518189"/>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Performance Metrics</a:t>
            </a:r>
          </a:p>
        </p:txBody>
      </p:sp>
      <p:sp>
        <p:nvSpPr>
          <p:cNvPr name="TextBox 13" id="13"/>
          <p:cNvSpPr txBox="true"/>
          <p:nvPr/>
        </p:nvSpPr>
        <p:spPr>
          <a:xfrm rot="0">
            <a:off x="8740021" y="3124465"/>
            <a:ext cx="3039611" cy="2591577"/>
          </a:xfrm>
          <a:prstGeom prst="rect">
            <a:avLst/>
          </a:prstGeom>
        </p:spPr>
        <p:txBody>
          <a:bodyPr anchor="t" rtlCol="false" tIns="0" lIns="0" bIns="0" rIns="0">
            <a:spAutoFit/>
          </a:bodyPr>
          <a:lstStyle/>
          <a:p>
            <a:pPr algn="l" marL="530639" indent="-265319" lvl="1">
              <a:lnSpc>
                <a:spcPts val="4178"/>
              </a:lnSpc>
              <a:buFont typeface="Arial"/>
              <a:buChar char="•"/>
            </a:pPr>
            <a:r>
              <a:rPr lang="en-US" sz="2457">
                <a:solidFill>
                  <a:srgbClr val="0F4662"/>
                </a:solidFill>
                <a:latin typeface="Quicksand"/>
                <a:ea typeface="Quicksand"/>
                <a:cs typeface="Quicksand"/>
                <a:sym typeface="Quicksand"/>
              </a:rPr>
              <a:t>Accuracy: 69%</a:t>
            </a:r>
          </a:p>
          <a:p>
            <a:pPr algn="l" marL="530639" indent="-265319" lvl="1">
              <a:lnSpc>
                <a:spcPts val="4178"/>
              </a:lnSpc>
              <a:buFont typeface="Arial"/>
              <a:buChar char="•"/>
            </a:pPr>
            <a:r>
              <a:rPr lang="en-US" sz="2457">
                <a:solidFill>
                  <a:srgbClr val="0F4662"/>
                </a:solidFill>
                <a:latin typeface="Quicksand"/>
                <a:ea typeface="Quicksand"/>
                <a:cs typeface="Quicksand"/>
                <a:sym typeface="Quicksand"/>
              </a:rPr>
              <a:t>Precision: 80%</a:t>
            </a:r>
          </a:p>
          <a:p>
            <a:pPr algn="l" marL="530639" indent="-265319" lvl="1">
              <a:lnSpc>
                <a:spcPts val="4178"/>
              </a:lnSpc>
              <a:buFont typeface="Arial"/>
              <a:buChar char="•"/>
            </a:pPr>
            <a:r>
              <a:rPr lang="en-US" sz="2457">
                <a:solidFill>
                  <a:srgbClr val="0F4662"/>
                </a:solidFill>
                <a:latin typeface="Quicksand"/>
                <a:ea typeface="Quicksand"/>
                <a:cs typeface="Quicksand"/>
                <a:sym typeface="Quicksand"/>
              </a:rPr>
              <a:t>Recall: 69% </a:t>
            </a:r>
          </a:p>
          <a:p>
            <a:pPr algn="l" marL="530639" indent="-265319" lvl="1">
              <a:lnSpc>
                <a:spcPts val="4178"/>
              </a:lnSpc>
              <a:buFont typeface="Arial"/>
              <a:buChar char="•"/>
            </a:pPr>
            <a:r>
              <a:rPr lang="en-US" sz="2457">
                <a:solidFill>
                  <a:srgbClr val="0F4662"/>
                </a:solidFill>
                <a:latin typeface="Quicksand"/>
                <a:ea typeface="Quicksand"/>
                <a:cs typeface="Quicksand"/>
                <a:sym typeface="Quicksand"/>
              </a:rPr>
              <a:t>F1 Score: 71% </a:t>
            </a:r>
          </a:p>
          <a:p>
            <a:pPr algn="l" marL="530639" indent="-265319" lvl="1">
              <a:lnSpc>
                <a:spcPts val="4178"/>
              </a:lnSpc>
              <a:spcBef>
                <a:spcPct val="0"/>
              </a:spcBef>
              <a:buFont typeface="Arial"/>
              <a:buChar char="•"/>
            </a:pPr>
            <a:r>
              <a:rPr lang="en-US" sz="2457">
                <a:solidFill>
                  <a:srgbClr val="0F4662"/>
                </a:solidFill>
                <a:latin typeface="Quicksand"/>
                <a:ea typeface="Quicksand"/>
                <a:cs typeface="Quicksand"/>
                <a:sym typeface="Quicksand"/>
              </a:rPr>
              <a:t>ROC-AUC: 83.46%</a:t>
            </a:r>
          </a:p>
        </p:txBody>
      </p:sp>
      <p:grpSp>
        <p:nvGrpSpPr>
          <p:cNvPr name="Group 14" id="14"/>
          <p:cNvGrpSpPr/>
          <p:nvPr/>
        </p:nvGrpSpPr>
        <p:grpSpPr>
          <a:xfrm rot="0">
            <a:off x="12381664" y="5251827"/>
            <a:ext cx="6120727" cy="4138571"/>
            <a:chOff x="0" y="0"/>
            <a:chExt cx="8160969" cy="5518094"/>
          </a:xfrm>
        </p:grpSpPr>
        <p:sp>
          <p:nvSpPr>
            <p:cNvPr name="TextBox 15" id="15"/>
            <p:cNvSpPr txBox="true"/>
            <p:nvPr/>
          </p:nvSpPr>
          <p:spPr>
            <a:xfrm rot="0">
              <a:off x="0" y="-190500"/>
              <a:ext cx="8160969" cy="4426505"/>
            </a:xfrm>
            <a:prstGeom prst="rect">
              <a:avLst/>
            </a:prstGeom>
          </p:spPr>
          <p:txBody>
            <a:bodyPr anchor="t" rtlCol="false" tIns="0" lIns="0" bIns="0" rIns="0">
              <a:spAutoFit/>
            </a:bodyPr>
            <a:lstStyle/>
            <a:p>
              <a:pPr algn="ctr" marL="0" indent="0" lvl="0">
                <a:lnSpc>
                  <a:spcPts val="13337"/>
                </a:lnSpc>
                <a:spcBef>
                  <a:spcPct val="0"/>
                </a:spcBef>
              </a:pPr>
              <a:r>
                <a:rPr lang="en-US" sz="9526" i="true">
                  <a:solidFill>
                    <a:srgbClr val="2A384B"/>
                  </a:solidFill>
                  <a:latin typeface="The Seasons Italics"/>
                  <a:ea typeface="The Seasons Italics"/>
                  <a:cs typeface="The Seasons Italics"/>
                  <a:sym typeface="The Seasons Italics"/>
                </a:rPr>
                <a:t>Gaussian</a:t>
              </a:r>
              <a:r>
                <a:rPr lang="en-US" sz="9526" i="true">
                  <a:solidFill>
                    <a:srgbClr val="A9BECB"/>
                  </a:solidFill>
                  <a:latin typeface="The Seasons Italics"/>
                  <a:ea typeface="The Seasons Italics"/>
                  <a:cs typeface="The Seasons Italics"/>
                  <a:sym typeface="The Seasons Italics"/>
                </a:rPr>
                <a:t>NB</a:t>
              </a:r>
            </a:p>
          </p:txBody>
        </p:sp>
        <p:sp>
          <p:nvSpPr>
            <p:cNvPr name="TextBox 16" id="16"/>
            <p:cNvSpPr txBox="true"/>
            <p:nvPr/>
          </p:nvSpPr>
          <p:spPr>
            <a:xfrm rot="0">
              <a:off x="0" y="3397887"/>
              <a:ext cx="8160969" cy="2120208"/>
            </a:xfrm>
            <a:prstGeom prst="rect">
              <a:avLst/>
            </a:prstGeom>
          </p:spPr>
          <p:txBody>
            <a:bodyPr anchor="t" rtlCol="false" tIns="0" lIns="0" bIns="0" rIns="0">
              <a:spAutoFit/>
            </a:bodyPr>
            <a:lstStyle/>
            <a:p>
              <a:pPr algn="ctr" marL="0" indent="0" lvl="0">
                <a:lnSpc>
                  <a:spcPts val="13337"/>
                </a:lnSpc>
                <a:spcBef>
                  <a:spcPct val="0"/>
                </a:spcBef>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1915073" y="1684924"/>
            <a:ext cx="5344227" cy="7573376"/>
            <a:chOff x="0" y="0"/>
            <a:chExt cx="827961" cy="1173314"/>
          </a:xfrm>
        </p:grpSpPr>
        <p:sp>
          <p:nvSpPr>
            <p:cNvPr name="Freeform 6" id="6"/>
            <p:cNvSpPr/>
            <p:nvPr/>
          </p:nvSpPr>
          <p:spPr>
            <a:xfrm flipH="false" flipV="false" rot="0">
              <a:off x="0" y="0"/>
              <a:ext cx="827961" cy="1173314"/>
            </a:xfrm>
            <a:custGeom>
              <a:avLst/>
              <a:gdLst/>
              <a:ahLst/>
              <a:cxnLst/>
              <a:rect r="r" b="b" t="t" l="l"/>
              <a:pathLst>
                <a:path h="1173314" w="827961">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76307" t="0" r="-76307" b="0"/>
              </a:stretch>
            </a:blipFill>
          </p:spPr>
        </p:sp>
      </p:grpSp>
      <p:sp>
        <p:nvSpPr>
          <p:cNvPr name="TextBox 7" id="7"/>
          <p:cNvSpPr txBox="true"/>
          <p:nvPr/>
        </p:nvSpPr>
        <p:spPr>
          <a:xfrm rot="0">
            <a:off x="1028700" y="599709"/>
            <a:ext cx="7216333"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Unsupervised Learning</a:t>
            </a:r>
          </a:p>
        </p:txBody>
      </p:sp>
      <p:sp>
        <p:nvSpPr>
          <p:cNvPr name="TextBox 8" id="8"/>
          <p:cNvSpPr txBox="true"/>
          <p:nvPr/>
        </p:nvSpPr>
        <p:spPr>
          <a:xfrm rot="0">
            <a:off x="809267" y="1902717"/>
            <a:ext cx="2729236" cy="627784"/>
          </a:xfrm>
          <a:prstGeom prst="rect">
            <a:avLst/>
          </a:prstGeom>
        </p:spPr>
        <p:txBody>
          <a:bodyPr anchor="t" rtlCol="false" tIns="0" lIns="0" bIns="0" rIns="0">
            <a:spAutoFit/>
          </a:bodyPr>
          <a:lstStyle/>
          <a:p>
            <a:pPr algn="ctr" marL="683029" indent="-341514" lvl="1">
              <a:lnSpc>
                <a:spcPts val="5378"/>
              </a:lnSpc>
              <a:buFont typeface="Arial"/>
              <a:buChar char="•"/>
            </a:pPr>
            <a:r>
              <a:rPr lang="en-US" b="true" sz="3163">
                <a:solidFill>
                  <a:srgbClr val="0F4662"/>
                </a:solidFill>
                <a:latin typeface="Quicksand Bold"/>
                <a:ea typeface="Quicksand Bold"/>
                <a:cs typeface="Quicksand Bold"/>
                <a:sym typeface="Quicksand Bold"/>
              </a:rPr>
              <a:t>Objective:</a:t>
            </a:r>
          </a:p>
        </p:txBody>
      </p:sp>
      <p:sp>
        <p:nvSpPr>
          <p:cNvPr name="TextBox 9" id="9"/>
          <p:cNvSpPr txBox="true"/>
          <p:nvPr/>
        </p:nvSpPr>
        <p:spPr>
          <a:xfrm rot="0">
            <a:off x="1028700" y="2778151"/>
            <a:ext cx="10594630" cy="2632075"/>
          </a:xfrm>
          <a:prstGeom prst="rect">
            <a:avLst/>
          </a:prstGeom>
        </p:spPr>
        <p:txBody>
          <a:bodyPr anchor="t" rtlCol="false" tIns="0" lIns="0" bIns="0" rIns="0">
            <a:spAutoFit/>
          </a:bodyPr>
          <a:lstStyle/>
          <a:p>
            <a:pPr algn="l">
              <a:lnSpc>
                <a:spcPts val="4249"/>
              </a:lnSpc>
              <a:spcBef>
                <a:spcPct val="0"/>
              </a:spcBef>
            </a:pPr>
            <a:r>
              <a:rPr lang="en-US" sz="2499">
                <a:solidFill>
                  <a:srgbClr val="0F4662"/>
                </a:solidFill>
                <a:latin typeface="Quicksand"/>
                <a:ea typeface="Quicksand"/>
                <a:cs typeface="Quicksand"/>
                <a:sym typeface="Quicksand"/>
              </a:rPr>
              <a:t>The goal of this project is to segment telecom customers based on their usage patterns and demographic characteristics. By grouping customers into distinct clusters, we can gain deeper insights into their behaviors, identify potential churn risks, and create targeted marketing strategies.</a:t>
            </a:r>
          </a:p>
        </p:txBody>
      </p:sp>
      <p:sp>
        <p:nvSpPr>
          <p:cNvPr name="TextBox 10" id="10"/>
          <p:cNvSpPr txBox="true"/>
          <p:nvPr/>
        </p:nvSpPr>
        <p:spPr>
          <a:xfrm rot="0">
            <a:off x="516816" y="5629302"/>
            <a:ext cx="3749993" cy="622301"/>
          </a:xfrm>
          <a:prstGeom prst="rect">
            <a:avLst/>
          </a:prstGeom>
        </p:spPr>
        <p:txBody>
          <a:bodyPr anchor="t" rtlCol="false" tIns="0" lIns="0" bIns="0" rIns="0">
            <a:spAutoFit/>
          </a:bodyPr>
          <a:lstStyle/>
          <a:p>
            <a:pPr algn="ctr" marL="669286" indent="-334643" lvl="1">
              <a:lnSpc>
                <a:spcPts val="5269"/>
              </a:lnSpc>
              <a:buFont typeface="Arial"/>
              <a:buChar char="•"/>
            </a:pPr>
            <a:r>
              <a:rPr lang="en-US" b="true" sz="3099">
                <a:solidFill>
                  <a:srgbClr val="0F4662"/>
                </a:solidFill>
                <a:latin typeface="Quicksand Bold"/>
                <a:ea typeface="Quicksand Bold"/>
                <a:cs typeface="Quicksand Bold"/>
                <a:sym typeface="Quicksand Bold"/>
              </a:rPr>
              <a:t>Key Techniques:</a:t>
            </a:r>
          </a:p>
        </p:txBody>
      </p:sp>
      <p:sp>
        <p:nvSpPr>
          <p:cNvPr name="TextBox 11" id="11"/>
          <p:cNvSpPr txBox="true"/>
          <p:nvPr/>
        </p:nvSpPr>
        <p:spPr>
          <a:xfrm rot="0">
            <a:off x="1028700" y="6435038"/>
            <a:ext cx="10594630" cy="2711440"/>
          </a:xfrm>
          <a:prstGeom prst="rect">
            <a:avLst/>
          </a:prstGeom>
        </p:spPr>
        <p:txBody>
          <a:bodyPr anchor="t" rtlCol="false" tIns="0" lIns="0" bIns="0" rIns="0">
            <a:spAutoFit/>
          </a:bodyPr>
          <a:lstStyle/>
          <a:p>
            <a:pPr algn="l" marL="464220" indent="-232110" lvl="1">
              <a:lnSpc>
                <a:spcPts val="3655"/>
              </a:lnSpc>
              <a:buFont typeface="Arial"/>
              <a:buChar char="•"/>
            </a:pPr>
            <a:r>
              <a:rPr lang="en-US" sz="2150">
                <a:solidFill>
                  <a:srgbClr val="0F4662"/>
                </a:solidFill>
                <a:latin typeface="Quicksand"/>
                <a:ea typeface="Quicksand"/>
                <a:cs typeface="Quicksand"/>
                <a:sym typeface="Quicksand"/>
              </a:rPr>
              <a:t>Clustering: We employ K-Means and Agglomerative Clustering algorithms to group customers based on their similarity.</a:t>
            </a:r>
          </a:p>
          <a:p>
            <a:pPr algn="l" marL="464220" indent="-232110" lvl="1">
              <a:lnSpc>
                <a:spcPts val="3655"/>
              </a:lnSpc>
              <a:buFont typeface="Arial"/>
              <a:buChar char="•"/>
            </a:pPr>
            <a:r>
              <a:rPr lang="en-US" sz="2150">
                <a:solidFill>
                  <a:srgbClr val="0F4662"/>
                </a:solidFill>
                <a:latin typeface="Quicksand"/>
                <a:ea typeface="Quicksand"/>
                <a:cs typeface="Quicksand"/>
                <a:sym typeface="Quicksand"/>
              </a:rPr>
              <a:t>Dimensionality Reduction: Principal Component Analysis (PCA) is used to reduce the complexity of the data and visualize the clusters in a two-dimensional space.</a:t>
            </a:r>
          </a:p>
          <a:p>
            <a:pPr algn="l" marL="464220" indent="-232110" lvl="1">
              <a:lnSpc>
                <a:spcPts val="3655"/>
              </a:lnSpc>
              <a:buFont typeface="Arial"/>
              <a:buChar char="•"/>
            </a:pPr>
            <a:r>
              <a:rPr lang="en-US" sz="2150">
                <a:solidFill>
                  <a:srgbClr val="0F4662"/>
                </a:solidFill>
                <a:latin typeface="Quicksand"/>
                <a:ea typeface="Quicksand"/>
                <a:cs typeface="Quicksand"/>
                <a:sym typeface="Quicksand"/>
              </a:rPr>
              <a:t>Performance Evaluation: The Silhouette Score is utilized to assess the quality of the clustering, ensuring that the clusters are well-defined and meaningful.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71813" y="2072938"/>
            <a:ext cx="8277947" cy="6141124"/>
          </a:xfrm>
          <a:custGeom>
            <a:avLst/>
            <a:gdLst/>
            <a:ahLst/>
            <a:cxnLst/>
            <a:rect r="r" b="b" t="t" l="l"/>
            <a:pathLst>
              <a:path h="6141124" w="8277947">
                <a:moveTo>
                  <a:pt x="0" y="0"/>
                </a:moveTo>
                <a:lnTo>
                  <a:pt x="8277948" y="0"/>
                </a:lnTo>
                <a:lnTo>
                  <a:pt x="8277948" y="6141124"/>
                </a:lnTo>
                <a:lnTo>
                  <a:pt x="0" y="6141124"/>
                </a:lnTo>
                <a:lnTo>
                  <a:pt x="0" y="0"/>
                </a:lnTo>
                <a:close/>
              </a:path>
            </a:pathLst>
          </a:custGeom>
          <a:blipFill>
            <a:blip r:embed="rId2"/>
            <a:stretch>
              <a:fillRect l="0" t="0" r="0" b="0"/>
            </a:stretch>
          </a:blipFill>
        </p:spPr>
      </p:sp>
      <p:sp>
        <p:nvSpPr>
          <p:cNvPr name="TextBox 6" id="6"/>
          <p:cNvSpPr txBox="true"/>
          <p:nvPr/>
        </p:nvSpPr>
        <p:spPr>
          <a:xfrm rot="0">
            <a:off x="464607" y="201609"/>
            <a:ext cx="7692360" cy="1098555"/>
          </a:xfrm>
          <a:prstGeom prst="rect">
            <a:avLst/>
          </a:prstGeom>
        </p:spPr>
        <p:txBody>
          <a:bodyPr anchor="t" rtlCol="false" tIns="0" lIns="0" bIns="0" rIns="0">
            <a:spAutoFit/>
          </a:bodyPr>
          <a:lstStyle/>
          <a:p>
            <a:pPr algn="ctr">
              <a:lnSpc>
                <a:spcPts val="9349"/>
              </a:lnSpc>
              <a:spcBef>
                <a:spcPct val="0"/>
              </a:spcBef>
            </a:pPr>
            <a:r>
              <a:rPr lang="en-US" b="true" sz="5499">
                <a:solidFill>
                  <a:srgbClr val="0F4662"/>
                </a:solidFill>
                <a:latin typeface="Cormorant Garamond Bold"/>
                <a:ea typeface="Cormorant Garamond Bold"/>
                <a:cs typeface="Cormorant Garamond Bold"/>
                <a:sym typeface="Cormorant Garamond Bold"/>
              </a:rPr>
              <a:t>Machine Learning Models</a:t>
            </a:r>
          </a:p>
        </p:txBody>
      </p:sp>
      <p:sp>
        <p:nvSpPr>
          <p:cNvPr name="TextBox 7" id="7"/>
          <p:cNvSpPr txBox="true"/>
          <p:nvPr/>
        </p:nvSpPr>
        <p:spPr>
          <a:xfrm rot="0">
            <a:off x="9312326" y="576262"/>
            <a:ext cx="4465677" cy="723902"/>
          </a:xfrm>
          <a:prstGeom prst="rect">
            <a:avLst/>
          </a:prstGeom>
        </p:spPr>
        <p:txBody>
          <a:bodyPr anchor="t" rtlCol="false" tIns="0" lIns="0" bIns="0" rIns="0">
            <a:spAutoFit/>
          </a:bodyPr>
          <a:lstStyle/>
          <a:p>
            <a:pPr algn="ctr">
              <a:lnSpc>
                <a:spcPts val="6119"/>
              </a:lnSpc>
              <a:spcBef>
                <a:spcPct val="0"/>
              </a:spcBef>
            </a:pPr>
            <a:r>
              <a:rPr lang="en-US" sz="3599">
                <a:solidFill>
                  <a:srgbClr val="0F4662"/>
                </a:solidFill>
                <a:latin typeface="Quicksand"/>
                <a:ea typeface="Quicksand"/>
                <a:cs typeface="Quicksand"/>
                <a:sym typeface="Quicksand"/>
              </a:rPr>
              <a:t>1-K-Means Clustering</a:t>
            </a:r>
          </a:p>
        </p:txBody>
      </p:sp>
      <p:sp>
        <p:nvSpPr>
          <p:cNvPr name="TextBox 8" id="8"/>
          <p:cNvSpPr txBox="true"/>
          <p:nvPr/>
        </p:nvSpPr>
        <p:spPr>
          <a:xfrm rot="0">
            <a:off x="9028243" y="1383799"/>
            <a:ext cx="8129525" cy="1430499"/>
          </a:xfrm>
          <a:prstGeom prst="rect">
            <a:avLst/>
          </a:prstGeom>
        </p:spPr>
        <p:txBody>
          <a:bodyPr anchor="t" rtlCol="false" tIns="0" lIns="0" bIns="0" rIns="0">
            <a:spAutoFit/>
          </a:bodyPr>
          <a:lstStyle/>
          <a:p>
            <a:pPr algn="ctr" marL="522394" indent="-261197" lvl="1">
              <a:lnSpc>
                <a:spcPts val="4113"/>
              </a:lnSpc>
              <a:buFont typeface="Arial"/>
              <a:buChar char="•"/>
            </a:pPr>
            <a:r>
              <a:rPr lang="en-US" b="true" sz="2419">
                <a:solidFill>
                  <a:srgbClr val="0F4662"/>
                </a:solidFill>
                <a:latin typeface="Quicksand Bold"/>
                <a:ea typeface="Quicksand Bold"/>
                <a:cs typeface="Quicksand Bold"/>
                <a:sym typeface="Quicksand Bold"/>
              </a:rPr>
              <a:t>Objective:</a:t>
            </a:r>
            <a:r>
              <a:rPr lang="en-US" sz="2419">
                <a:solidFill>
                  <a:srgbClr val="0F4662"/>
                </a:solidFill>
                <a:latin typeface="Quicksand"/>
                <a:ea typeface="Quicksand"/>
                <a:cs typeface="Quicksand"/>
                <a:sym typeface="Quicksand"/>
              </a:rPr>
              <a:t> Group customers into clusters based on their behavior.</a:t>
            </a:r>
          </a:p>
          <a:p>
            <a:pPr algn="ctr" marL="437261" indent="-218630" lvl="1">
              <a:lnSpc>
                <a:spcPts val="3442"/>
              </a:lnSpc>
              <a:buFont typeface="Arial"/>
              <a:buChar char="•"/>
            </a:pPr>
          </a:p>
        </p:txBody>
      </p:sp>
      <p:sp>
        <p:nvSpPr>
          <p:cNvPr name="TextBox 9" id="9"/>
          <p:cNvSpPr txBox="true"/>
          <p:nvPr/>
        </p:nvSpPr>
        <p:spPr>
          <a:xfrm rot="0">
            <a:off x="9206003" y="2369641"/>
            <a:ext cx="9144000" cy="1590849"/>
          </a:xfrm>
          <a:prstGeom prst="rect">
            <a:avLst/>
          </a:prstGeom>
        </p:spPr>
        <p:txBody>
          <a:bodyPr anchor="t" rtlCol="false" tIns="0" lIns="0" bIns="0" rIns="0">
            <a:spAutoFit/>
          </a:bodyPr>
          <a:lstStyle/>
          <a:p>
            <a:pPr algn="ctr">
              <a:lnSpc>
                <a:spcPts val="4330"/>
              </a:lnSpc>
              <a:spcBef>
                <a:spcPct val="0"/>
              </a:spcBef>
            </a:pPr>
            <a:r>
              <a:rPr lang="en-US" b="true" sz="2547">
                <a:solidFill>
                  <a:srgbClr val="0F4662"/>
                </a:solidFill>
                <a:latin typeface="Quicksand Bold"/>
                <a:ea typeface="Quicksand Bold"/>
                <a:cs typeface="Quicksand Bold"/>
                <a:sym typeface="Quicksand Bold"/>
              </a:rPr>
              <a:t>Elbow Method: </a:t>
            </a:r>
            <a:r>
              <a:rPr lang="en-US" sz="2547">
                <a:solidFill>
                  <a:srgbClr val="0F4662"/>
                </a:solidFill>
                <a:latin typeface="Quicksand"/>
                <a:ea typeface="Quicksand"/>
                <a:cs typeface="Quicksand"/>
                <a:sym typeface="Quicksand"/>
              </a:rPr>
              <a:t>Determine the optimal number of clusters (K) by plotting Within-Cluster Sum of Squares (WCSS).</a:t>
            </a:r>
          </a:p>
          <a:p>
            <a:pPr algn="ctr">
              <a:lnSpc>
                <a:spcPts val="4330"/>
              </a:lnSpc>
              <a:spcBef>
                <a:spcPct val="0"/>
              </a:spcBef>
            </a:pPr>
          </a:p>
        </p:txBody>
      </p:sp>
      <p:sp>
        <p:nvSpPr>
          <p:cNvPr name="TextBox 10" id="10"/>
          <p:cNvSpPr txBox="true"/>
          <p:nvPr/>
        </p:nvSpPr>
        <p:spPr>
          <a:xfrm rot="0">
            <a:off x="9028243" y="3633464"/>
            <a:ext cx="5586056" cy="520700"/>
          </a:xfrm>
          <a:prstGeom prst="rect">
            <a:avLst/>
          </a:prstGeom>
        </p:spPr>
        <p:txBody>
          <a:bodyPr anchor="t" rtlCol="false" tIns="0" lIns="0" bIns="0" rIns="0">
            <a:spAutoFit/>
          </a:bodyPr>
          <a:lstStyle/>
          <a:p>
            <a:pPr algn="ctr"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Result: </a:t>
            </a:r>
            <a:r>
              <a:rPr lang="en-US" sz="2599">
                <a:solidFill>
                  <a:srgbClr val="0F4662"/>
                </a:solidFill>
                <a:latin typeface="Quicksand"/>
                <a:ea typeface="Quicksand"/>
                <a:cs typeface="Quicksand"/>
                <a:sym typeface="Quicksand"/>
              </a:rPr>
              <a:t>Selected K = 5 as optimal</a:t>
            </a:r>
          </a:p>
        </p:txBody>
      </p:sp>
      <p:sp>
        <p:nvSpPr>
          <p:cNvPr name="TextBox 11" id="11"/>
          <p:cNvSpPr txBox="true"/>
          <p:nvPr/>
        </p:nvSpPr>
        <p:spPr>
          <a:xfrm rot="0">
            <a:off x="9080571" y="4344501"/>
            <a:ext cx="7699375" cy="1516718"/>
          </a:xfrm>
          <a:prstGeom prst="rect">
            <a:avLst/>
          </a:prstGeom>
        </p:spPr>
        <p:txBody>
          <a:bodyPr anchor="t" rtlCol="false" tIns="0" lIns="0" bIns="0" rIns="0">
            <a:spAutoFit/>
          </a:bodyPr>
          <a:lstStyle/>
          <a:p>
            <a:pPr algn="l" marL="523714" indent="-261857" lvl="1">
              <a:lnSpc>
                <a:spcPts val="4123"/>
              </a:lnSpc>
              <a:buFont typeface="Arial"/>
              <a:buChar char="•"/>
            </a:pPr>
            <a:r>
              <a:rPr lang="en-US" b="true" sz="2425">
                <a:solidFill>
                  <a:srgbClr val="0F4662"/>
                </a:solidFill>
                <a:latin typeface="Quicksand Bold"/>
                <a:ea typeface="Quicksand Bold"/>
                <a:cs typeface="Quicksand Bold"/>
                <a:sym typeface="Quicksand Bold"/>
              </a:rPr>
              <a:t>Silhouette Score: </a:t>
            </a:r>
          </a:p>
          <a:p>
            <a:pPr algn="l">
              <a:lnSpc>
                <a:spcPts val="4123"/>
              </a:lnSpc>
            </a:pPr>
          </a:p>
          <a:p>
            <a:pPr algn="l">
              <a:lnSpc>
                <a:spcPts val="4123"/>
              </a:lnSpc>
              <a:spcBef>
                <a:spcPct val="0"/>
              </a:spcBef>
            </a:pPr>
          </a:p>
        </p:txBody>
      </p:sp>
      <p:sp>
        <p:nvSpPr>
          <p:cNvPr name="TextBox 12" id="12"/>
          <p:cNvSpPr txBox="true"/>
          <p:nvPr/>
        </p:nvSpPr>
        <p:spPr>
          <a:xfrm rot="0">
            <a:off x="9729920" y="5036185"/>
            <a:ext cx="8040383" cy="20288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Purpose:</a:t>
            </a:r>
            <a:r>
              <a:rPr lang="en-US" sz="2400">
                <a:solidFill>
                  <a:srgbClr val="0F4662"/>
                </a:solidFill>
                <a:latin typeface="Quicksand"/>
                <a:ea typeface="Quicksand"/>
                <a:cs typeface="Quicksand"/>
                <a:sym typeface="Quicksand"/>
              </a:rPr>
              <a:t> To measure the quality of the clustering by assessing how well each data point fits within its assigned cluster and how distinct each cluster is from others.</a:t>
            </a:r>
          </a:p>
        </p:txBody>
      </p:sp>
      <p:sp>
        <p:nvSpPr>
          <p:cNvPr name="TextBox 13" id="13"/>
          <p:cNvSpPr txBox="true"/>
          <p:nvPr/>
        </p:nvSpPr>
        <p:spPr>
          <a:xfrm rot="0">
            <a:off x="9688307" y="7141210"/>
            <a:ext cx="1523405" cy="485775"/>
          </a:xfrm>
          <a:prstGeom prst="rect">
            <a:avLst/>
          </a:prstGeom>
        </p:spPr>
        <p:txBody>
          <a:bodyPr anchor="t" rtlCol="false" tIns="0" lIns="0" bIns="0" rIns="0">
            <a:spAutoFit/>
          </a:bodyPr>
          <a:lstStyle/>
          <a:p>
            <a:pPr algn="ctr"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Result:</a:t>
            </a:r>
          </a:p>
        </p:txBody>
      </p:sp>
      <p:sp>
        <p:nvSpPr>
          <p:cNvPr name="TextBox 14" id="14"/>
          <p:cNvSpPr txBox="true"/>
          <p:nvPr/>
        </p:nvSpPr>
        <p:spPr>
          <a:xfrm rot="0">
            <a:off x="11211712" y="7141210"/>
            <a:ext cx="592336" cy="485775"/>
          </a:xfrm>
          <a:prstGeom prst="rect">
            <a:avLst/>
          </a:prstGeom>
        </p:spPr>
        <p:txBody>
          <a:bodyPr anchor="t" rtlCol="false" tIns="0" lIns="0" bIns="0" rIns="0">
            <a:spAutoFit/>
          </a:bodyPr>
          <a:lstStyle/>
          <a:p>
            <a:pPr algn="ctr">
              <a:lnSpc>
                <a:spcPts val="4079"/>
              </a:lnSpc>
              <a:spcBef>
                <a:spcPct val="0"/>
              </a:spcBef>
            </a:pPr>
            <a:r>
              <a:rPr lang="en-US" sz="2400">
                <a:solidFill>
                  <a:srgbClr val="0F4662"/>
                </a:solidFill>
                <a:latin typeface="Quicksand"/>
                <a:ea typeface="Quicksand"/>
                <a:cs typeface="Quicksand"/>
                <a:sym typeface="Quicksand"/>
              </a:rPr>
              <a:t> 0.13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a:p>
              <a:pPr algn="ctr">
                <a:lnSpc>
                  <a:spcPts val="4079"/>
                </a:lnSpc>
              </a:pPr>
            </a:p>
          </p:txBody>
        </p:sp>
      </p:grpSp>
      <p:sp>
        <p:nvSpPr>
          <p:cNvPr name="Freeform 5" id="5"/>
          <p:cNvSpPr/>
          <p:nvPr/>
        </p:nvSpPr>
        <p:spPr>
          <a:xfrm flipH="false" flipV="false" rot="0">
            <a:off x="548493" y="2196656"/>
            <a:ext cx="7377560" cy="5893688"/>
          </a:xfrm>
          <a:custGeom>
            <a:avLst/>
            <a:gdLst/>
            <a:ahLst/>
            <a:cxnLst/>
            <a:rect r="r" b="b" t="t" l="l"/>
            <a:pathLst>
              <a:path h="5893688" w="7377560">
                <a:moveTo>
                  <a:pt x="0" y="0"/>
                </a:moveTo>
                <a:lnTo>
                  <a:pt x="7377559" y="0"/>
                </a:lnTo>
                <a:lnTo>
                  <a:pt x="7377559" y="5893688"/>
                </a:lnTo>
                <a:lnTo>
                  <a:pt x="0" y="5893688"/>
                </a:lnTo>
                <a:lnTo>
                  <a:pt x="0" y="0"/>
                </a:lnTo>
                <a:close/>
              </a:path>
            </a:pathLst>
          </a:custGeom>
          <a:blipFill>
            <a:blip r:embed="rId2"/>
            <a:stretch>
              <a:fillRect l="0" t="0" r="0" b="0"/>
            </a:stretch>
          </a:blipFill>
        </p:spPr>
      </p:sp>
      <p:sp>
        <p:nvSpPr>
          <p:cNvPr name="TextBox 6" id="6"/>
          <p:cNvSpPr txBox="true"/>
          <p:nvPr/>
        </p:nvSpPr>
        <p:spPr>
          <a:xfrm rot="0">
            <a:off x="213221" y="53971"/>
            <a:ext cx="6925819" cy="974729"/>
          </a:xfrm>
          <a:prstGeom prst="rect">
            <a:avLst/>
          </a:prstGeom>
        </p:spPr>
        <p:txBody>
          <a:bodyPr anchor="t" rtlCol="false" tIns="0" lIns="0" bIns="0" rIns="0">
            <a:spAutoFit/>
          </a:bodyPr>
          <a:lstStyle/>
          <a:p>
            <a:pPr algn="ctr">
              <a:lnSpc>
                <a:spcPts val="8329"/>
              </a:lnSpc>
              <a:spcBef>
                <a:spcPct val="0"/>
              </a:spcBef>
            </a:pPr>
            <a:r>
              <a:rPr lang="en-US" b="true" sz="4899">
                <a:solidFill>
                  <a:srgbClr val="0F4662"/>
                </a:solidFill>
                <a:latin typeface="Cormorant Garamond Bold"/>
                <a:ea typeface="Cormorant Garamond Bold"/>
                <a:cs typeface="Cormorant Garamond Bold"/>
                <a:sym typeface="Cormorant Garamond Bold"/>
              </a:rPr>
              <a:t>Machine Learning Models</a:t>
            </a:r>
          </a:p>
        </p:txBody>
      </p:sp>
      <p:sp>
        <p:nvSpPr>
          <p:cNvPr name="TextBox 7" id="7"/>
          <p:cNvSpPr txBox="true"/>
          <p:nvPr/>
        </p:nvSpPr>
        <p:spPr>
          <a:xfrm rot="0">
            <a:off x="9324684" y="312736"/>
            <a:ext cx="4909900" cy="679452"/>
          </a:xfrm>
          <a:prstGeom prst="rect">
            <a:avLst/>
          </a:prstGeom>
        </p:spPr>
        <p:txBody>
          <a:bodyPr anchor="t" rtlCol="false" tIns="0" lIns="0" bIns="0" rIns="0">
            <a:spAutoFit/>
          </a:bodyPr>
          <a:lstStyle/>
          <a:p>
            <a:pPr algn="ctr">
              <a:lnSpc>
                <a:spcPts val="5779"/>
              </a:lnSpc>
              <a:spcBef>
                <a:spcPct val="0"/>
              </a:spcBef>
            </a:pPr>
            <a:r>
              <a:rPr lang="en-US" sz="3399">
                <a:solidFill>
                  <a:srgbClr val="0F4662"/>
                </a:solidFill>
                <a:latin typeface="Quicksand"/>
                <a:ea typeface="Quicksand"/>
                <a:cs typeface="Quicksand"/>
                <a:sym typeface="Quicksand"/>
              </a:rPr>
              <a:t>2-</a:t>
            </a:r>
            <a:r>
              <a:rPr lang="en-US" sz="3399">
                <a:solidFill>
                  <a:srgbClr val="0F4662"/>
                </a:solidFill>
                <a:latin typeface="Quicksand"/>
                <a:ea typeface="Quicksand"/>
                <a:cs typeface="Quicksand"/>
                <a:sym typeface="Quicksand"/>
              </a:rPr>
              <a:t>Hierarchical Clustering</a:t>
            </a:r>
          </a:p>
        </p:txBody>
      </p:sp>
      <p:sp>
        <p:nvSpPr>
          <p:cNvPr name="TextBox 8" id="8"/>
          <p:cNvSpPr txBox="true"/>
          <p:nvPr/>
        </p:nvSpPr>
        <p:spPr>
          <a:xfrm rot="0">
            <a:off x="8971657" y="1576248"/>
            <a:ext cx="6484620" cy="498475"/>
          </a:xfrm>
          <a:prstGeom prst="rect">
            <a:avLst/>
          </a:prstGeom>
        </p:spPr>
        <p:txBody>
          <a:bodyPr anchor="t" rtlCol="false" tIns="0" lIns="0" bIns="0" rIns="0">
            <a:spAutoFit/>
          </a:bodyPr>
          <a:lstStyle/>
          <a:p>
            <a:pPr algn="ctr" marL="539749" indent="-269875" lvl="1">
              <a:lnSpc>
                <a:spcPts val="4249"/>
              </a:lnSpc>
              <a:spcBef>
                <a:spcPct val="0"/>
              </a:spcBef>
              <a:buFont typeface="Arial"/>
              <a:buChar char="•"/>
            </a:pPr>
            <a:r>
              <a:rPr lang="en-US" b="true" sz="2499">
                <a:solidFill>
                  <a:srgbClr val="0F4662"/>
                </a:solidFill>
                <a:latin typeface="Quicksand Bold"/>
                <a:ea typeface="Quicksand Bold"/>
                <a:cs typeface="Quicksand Bold"/>
                <a:sym typeface="Quicksand Bold"/>
              </a:rPr>
              <a:t>Objective:</a:t>
            </a:r>
            <a:r>
              <a:rPr lang="en-US" sz="2499">
                <a:solidFill>
                  <a:srgbClr val="0F4662"/>
                </a:solidFill>
                <a:latin typeface="Quicksand"/>
                <a:ea typeface="Quicksand"/>
                <a:cs typeface="Quicksand"/>
                <a:sym typeface="Quicksand"/>
              </a:rPr>
              <a:t> Compare clustering methods.</a:t>
            </a:r>
          </a:p>
        </p:txBody>
      </p:sp>
      <p:sp>
        <p:nvSpPr>
          <p:cNvPr name="TextBox 9" id="9"/>
          <p:cNvSpPr txBox="true"/>
          <p:nvPr/>
        </p:nvSpPr>
        <p:spPr>
          <a:xfrm rot="0">
            <a:off x="8971657" y="2489735"/>
            <a:ext cx="7246026" cy="1514475"/>
          </a:xfrm>
          <a:prstGeom prst="rect">
            <a:avLst/>
          </a:prstGeom>
        </p:spPr>
        <p:txBody>
          <a:bodyPr anchor="t" rtlCol="false" tIns="0" lIns="0" bIns="0" rIns="0">
            <a:spAutoFit/>
          </a:bodyPr>
          <a:lstStyle/>
          <a:p>
            <a:pPr algn="ctr"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Method:</a:t>
            </a:r>
            <a:r>
              <a:rPr lang="en-US" sz="2400">
                <a:solidFill>
                  <a:srgbClr val="0F4662"/>
                </a:solidFill>
                <a:latin typeface="Quicksand"/>
                <a:ea typeface="Quicksand"/>
                <a:cs typeface="Quicksand"/>
                <a:sym typeface="Quicksand"/>
              </a:rPr>
              <a:t> Performed Agglomerative Clustering and plotted a Dendrogram to visualize cluster formation.</a:t>
            </a:r>
          </a:p>
        </p:txBody>
      </p:sp>
      <p:sp>
        <p:nvSpPr>
          <p:cNvPr name="TextBox 10" id="10"/>
          <p:cNvSpPr txBox="true"/>
          <p:nvPr/>
        </p:nvSpPr>
        <p:spPr>
          <a:xfrm rot="0">
            <a:off x="8971657" y="4061360"/>
            <a:ext cx="3107769" cy="485775"/>
          </a:xfrm>
          <a:prstGeom prst="rect">
            <a:avLst/>
          </a:prstGeom>
        </p:spPr>
        <p:txBody>
          <a:bodyPr anchor="t" rtlCol="false" tIns="0" lIns="0" bIns="0" rIns="0">
            <a:spAutoFit/>
          </a:bodyPr>
          <a:lstStyle/>
          <a:p>
            <a:pPr algn="ctr"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Silhouette Score: </a:t>
            </a:r>
          </a:p>
        </p:txBody>
      </p:sp>
      <p:sp>
        <p:nvSpPr>
          <p:cNvPr name="TextBox 11" id="11"/>
          <p:cNvSpPr txBox="true"/>
          <p:nvPr/>
        </p:nvSpPr>
        <p:spPr>
          <a:xfrm rot="0">
            <a:off x="11040785" y="4061360"/>
            <a:ext cx="3107769" cy="485775"/>
          </a:xfrm>
          <a:prstGeom prst="rect">
            <a:avLst/>
          </a:prstGeom>
        </p:spPr>
        <p:txBody>
          <a:bodyPr anchor="t" rtlCol="false" tIns="0" lIns="0" bIns="0" rIns="0">
            <a:spAutoFit/>
          </a:bodyPr>
          <a:lstStyle/>
          <a:p>
            <a:pPr algn="ctr">
              <a:lnSpc>
                <a:spcPts val="4079"/>
              </a:lnSpc>
              <a:spcBef>
                <a:spcPct val="0"/>
              </a:spcBef>
            </a:pPr>
            <a:r>
              <a:rPr lang="en-US" sz="2400">
                <a:solidFill>
                  <a:srgbClr val="0F4662"/>
                </a:solidFill>
                <a:latin typeface="Quicksand"/>
                <a:ea typeface="Quicksand"/>
                <a:cs typeface="Quicksand"/>
                <a:sym typeface="Quicksand"/>
              </a:rPr>
              <a:t>0.11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a:p>
              <a:pPr algn="ctr">
                <a:lnSpc>
                  <a:spcPts val="4079"/>
                </a:lnSpc>
              </a:pPr>
            </a:p>
          </p:txBody>
        </p:sp>
      </p:grpSp>
      <p:sp>
        <p:nvSpPr>
          <p:cNvPr name="Freeform 5" id="5"/>
          <p:cNvSpPr/>
          <p:nvPr/>
        </p:nvSpPr>
        <p:spPr>
          <a:xfrm flipH="false" flipV="false" rot="0">
            <a:off x="948045" y="584293"/>
            <a:ext cx="6336992" cy="4353659"/>
          </a:xfrm>
          <a:custGeom>
            <a:avLst/>
            <a:gdLst/>
            <a:ahLst/>
            <a:cxnLst/>
            <a:rect r="r" b="b" t="t" l="l"/>
            <a:pathLst>
              <a:path h="4353659" w="6336992">
                <a:moveTo>
                  <a:pt x="0" y="0"/>
                </a:moveTo>
                <a:lnTo>
                  <a:pt x="6336992" y="0"/>
                </a:lnTo>
                <a:lnTo>
                  <a:pt x="6336992" y="4353659"/>
                </a:lnTo>
                <a:lnTo>
                  <a:pt x="0" y="4353659"/>
                </a:lnTo>
                <a:lnTo>
                  <a:pt x="0" y="0"/>
                </a:lnTo>
                <a:close/>
              </a:path>
            </a:pathLst>
          </a:custGeom>
          <a:blipFill>
            <a:blip r:embed="rId2"/>
            <a:stretch>
              <a:fillRect l="-53196" t="-34927" r="-27996" b="-13423"/>
            </a:stretch>
          </a:blipFill>
        </p:spPr>
      </p:sp>
      <p:sp>
        <p:nvSpPr>
          <p:cNvPr name="Freeform 6" id="6"/>
          <p:cNvSpPr/>
          <p:nvPr/>
        </p:nvSpPr>
        <p:spPr>
          <a:xfrm flipH="false" flipV="false" rot="0">
            <a:off x="835917" y="5892490"/>
            <a:ext cx="6561247" cy="4394510"/>
          </a:xfrm>
          <a:custGeom>
            <a:avLst/>
            <a:gdLst/>
            <a:ahLst/>
            <a:cxnLst/>
            <a:rect r="r" b="b" t="t" l="l"/>
            <a:pathLst>
              <a:path h="4394510" w="6561247">
                <a:moveTo>
                  <a:pt x="0" y="0"/>
                </a:moveTo>
                <a:lnTo>
                  <a:pt x="6561247" y="0"/>
                </a:lnTo>
                <a:lnTo>
                  <a:pt x="6561247" y="4394510"/>
                </a:lnTo>
                <a:lnTo>
                  <a:pt x="0" y="4394510"/>
                </a:lnTo>
                <a:lnTo>
                  <a:pt x="0" y="0"/>
                </a:lnTo>
                <a:close/>
              </a:path>
            </a:pathLst>
          </a:custGeom>
          <a:blipFill>
            <a:blip r:embed="rId3"/>
            <a:stretch>
              <a:fillRect l="-49011" t="-38798" r="-71790" b="-46640"/>
            </a:stretch>
          </a:blipFill>
        </p:spPr>
      </p:sp>
      <p:sp>
        <p:nvSpPr>
          <p:cNvPr name="TextBox 7" id="7"/>
          <p:cNvSpPr txBox="true"/>
          <p:nvPr/>
        </p:nvSpPr>
        <p:spPr>
          <a:xfrm rot="0">
            <a:off x="9964195" y="42104"/>
            <a:ext cx="6809370" cy="1773166"/>
          </a:xfrm>
          <a:prstGeom prst="rect">
            <a:avLst/>
          </a:prstGeom>
        </p:spPr>
        <p:txBody>
          <a:bodyPr anchor="t" rtlCol="false" tIns="0" lIns="0" bIns="0" rIns="0">
            <a:spAutoFit/>
          </a:bodyPr>
          <a:lstStyle/>
          <a:p>
            <a:pPr algn="ctr">
              <a:lnSpc>
                <a:spcPts val="7265"/>
              </a:lnSpc>
              <a:spcBef>
                <a:spcPct val="0"/>
              </a:spcBef>
            </a:pPr>
            <a:r>
              <a:rPr lang="en-US" b="true" sz="4273">
                <a:solidFill>
                  <a:srgbClr val="0F4662"/>
                </a:solidFill>
                <a:latin typeface="Cormorant Garamond Bold"/>
                <a:ea typeface="Cormorant Garamond Bold"/>
                <a:cs typeface="Cormorant Garamond Bold"/>
                <a:sym typeface="Cormorant Garamond Bold"/>
              </a:rPr>
              <a:t>Principal Component Analysis (PCA)</a:t>
            </a:r>
          </a:p>
        </p:txBody>
      </p:sp>
      <p:sp>
        <p:nvSpPr>
          <p:cNvPr name="TextBox 8" id="8"/>
          <p:cNvSpPr txBox="true"/>
          <p:nvPr/>
        </p:nvSpPr>
        <p:spPr>
          <a:xfrm rot="0">
            <a:off x="8884920" y="2183206"/>
            <a:ext cx="9403080" cy="1032007"/>
          </a:xfrm>
          <a:prstGeom prst="rect">
            <a:avLst/>
          </a:prstGeom>
        </p:spPr>
        <p:txBody>
          <a:bodyPr anchor="t" rtlCol="false" tIns="0" lIns="0" bIns="0" rIns="0">
            <a:spAutoFit/>
          </a:bodyPr>
          <a:lstStyle/>
          <a:p>
            <a:pPr algn="l">
              <a:lnSpc>
                <a:spcPts val="4249"/>
              </a:lnSpc>
              <a:spcBef>
                <a:spcPct val="0"/>
              </a:spcBef>
            </a:pPr>
            <a:r>
              <a:rPr lang="en-US" b="true" sz="2499">
                <a:solidFill>
                  <a:srgbClr val="0F4662"/>
                </a:solidFill>
                <a:latin typeface="Quicksand Bold"/>
                <a:ea typeface="Quicksand Bold"/>
                <a:cs typeface="Quicksand Bold"/>
                <a:sym typeface="Quicksand Bold"/>
              </a:rPr>
              <a:t>1. Purpose: Reduce data dimensionality to visualize customer segments.</a:t>
            </a:r>
          </a:p>
        </p:txBody>
      </p:sp>
      <p:sp>
        <p:nvSpPr>
          <p:cNvPr name="TextBox 9" id="9"/>
          <p:cNvSpPr txBox="true"/>
          <p:nvPr/>
        </p:nvSpPr>
        <p:spPr>
          <a:xfrm rot="0">
            <a:off x="8884920" y="3383067"/>
            <a:ext cx="9403080" cy="3165872"/>
          </a:xfrm>
          <a:prstGeom prst="rect">
            <a:avLst/>
          </a:prstGeom>
        </p:spPr>
        <p:txBody>
          <a:bodyPr anchor="t" rtlCol="false" tIns="0" lIns="0" bIns="0" rIns="0">
            <a:spAutoFit/>
          </a:bodyPr>
          <a:lstStyle/>
          <a:p>
            <a:pPr algn="l">
              <a:lnSpc>
                <a:spcPts val="4249"/>
              </a:lnSpc>
            </a:pPr>
            <a:r>
              <a:rPr lang="en-US" sz="2499" b="true">
                <a:solidFill>
                  <a:srgbClr val="0F4662"/>
                </a:solidFill>
                <a:latin typeface="Quicksand Bold"/>
                <a:ea typeface="Quicksand Bold"/>
                <a:cs typeface="Quicksand Bold"/>
                <a:sym typeface="Quicksand Bold"/>
              </a:rPr>
              <a:t>2. Approach:</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Used PCA with 2 components to project high-dimensional data onto a 2D space.</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Visualized the clusters and customer churn across principal components.</a:t>
            </a:r>
          </a:p>
          <a:p>
            <a:pPr algn="l">
              <a:lnSpc>
                <a:spcPts val="4249"/>
              </a:lnSpc>
              <a:spcBef>
                <a:spcPct val="0"/>
              </a:spcBef>
            </a:pPr>
          </a:p>
        </p:txBody>
      </p:sp>
      <p:sp>
        <p:nvSpPr>
          <p:cNvPr name="TextBox 10" id="10"/>
          <p:cNvSpPr txBox="true"/>
          <p:nvPr/>
        </p:nvSpPr>
        <p:spPr>
          <a:xfrm rot="0">
            <a:off x="8884920" y="6425114"/>
            <a:ext cx="9403080" cy="3699339"/>
          </a:xfrm>
          <a:prstGeom prst="rect">
            <a:avLst/>
          </a:prstGeom>
        </p:spPr>
        <p:txBody>
          <a:bodyPr anchor="t" rtlCol="false" tIns="0" lIns="0" bIns="0" rIns="0">
            <a:spAutoFit/>
          </a:bodyPr>
          <a:lstStyle/>
          <a:p>
            <a:pPr algn="l">
              <a:lnSpc>
                <a:spcPts val="4249"/>
              </a:lnSpc>
            </a:pPr>
            <a:r>
              <a:rPr lang="en-US" sz="2499" b="true">
                <a:solidFill>
                  <a:srgbClr val="0F4662"/>
                </a:solidFill>
                <a:latin typeface="Quicksand Bold"/>
                <a:ea typeface="Quicksand Bold"/>
                <a:cs typeface="Quicksand Bold"/>
                <a:sym typeface="Quicksand Bold"/>
              </a:rPr>
              <a:t>3. Visualization:</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Scatter plots display customer segments and clusters based on the principal components.</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Component 1 and Component 2 serve as axes, highlighting key variations in the data.</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 components.</a:t>
            </a:r>
          </a:p>
          <a:p>
            <a:pPr algn="l">
              <a:lnSpc>
                <a:spcPts val="424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403568" y="0"/>
            <a:ext cx="8884432" cy="10287000"/>
            <a:chOff x="0" y="0"/>
            <a:chExt cx="2339933" cy="2709333"/>
          </a:xfrm>
        </p:grpSpPr>
        <p:sp>
          <p:nvSpPr>
            <p:cNvPr name="Freeform 3" id="3"/>
            <p:cNvSpPr/>
            <p:nvPr/>
          </p:nvSpPr>
          <p:spPr>
            <a:xfrm flipH="false" flipV="false" rot="0">
              <a:off x="0" y="0"/>
              <a:ext cx="2339933" cy="2709333"/>
            </a:xfrm>
            <a:custGeom>
              <a:avLst/>
              <a:gdLst/>
              <a:ahLst/>
              <a:cxnLst/>
              <a:rect r="r" b="b" t="t" l="l"/>
              <a:pathLst>
                <a:path h="2709333" w="2339933">
                  <a:moveTo>
                    <a:pt x="0" y="0"/>
                  </a:moveTo>
                  <a:lnTo>
                    <a:pt x="2339933" y="0"/>
                  </a:lnTo>
                  <a:lnTo>
                    <a:pt x="2339933" y="2709333"/>
                  </a:lnTo>
                  <a:lnTo>
                    <a:pt x="0" y="2709333"/>
                  </a:lnTo>
                  <a:close/>
                </a:path>
              </a:pathLst>
            </a:custGeom>
            <a:solidFill>
              <a:srgbClr val="DBE5EA"/>
            </a:solidFill>
          </p:spPr>
        </p:sp>
        <p:sp>
          <p:nvSpPr>
            <p:cNvPr name="TextBox 4" id="4"/>
            <p:cNvSpPr txBox="true"/>
            <p:nvPr/>
          </p:nvSpPr>
          <p:spPr>
            <a:xfrm>
              <a:off x="0" y="-123825"/>
              <a:ext cx="2339933" cy="2833158"/>
            </a:xfrm>
            <a:prstGeom prst="rect">
              <a:avLst/>
            </a:prstGeom>
          </p:spPr>
          <p:txBody>
            <a:bodyPr anchor="ctr" rtlCol="false" tIns="50800" lIns="50800" bIns="50800" rIns="50800"/>
            <a:lstStyle/>
            <a:p>
              <a:pPr algn="ctr">
                <a:lnSpc>
                  <a:spcPts val="4079"/>
                </a:lnSpc>
              </a:pPr>
            </a:p>
            <a:p>
              <a:pPr algn="ctr">
                <a:lnSpc>
                  <a:spcPts val="4079"/>
                </a:lnSpc>
              </a:pPr>
            </a:p>
          </p:txBody>
        </p:sp>
      </p:grpSp>
      <p:sp>
        <p:nvSpPr>
          <p:cNvPr name="Freeform 5" id="5"/>
          <p:cNvSpPr/>
          <p:nvPr/>
        </p:nvSpPr>
        <p:spPr>
          <a:xfrm flipH="false" flipV="false" rot="0">
            <a:off x="181698" y="3833623"/>
            <a:ext cx="8399669" cy="5714882"/>
          </a:xfrm>
          <a:custGeom>
            <a:avLst/>
            <a:gdLst/>
            <a:ahLst/>
            <a:cxnLst/>
            <a:rect r="r" b="b" t="t" l="l"/>
            <a:pathLst>
              <a:path h="5714882" w="8399669">
                <a:moveTo>
                  <a:pt x="0" y="0"/>
                </a:moveTo>
                <a:lnTo>
                  <a:pt x="8399668" y="0"/>
                </a:lnTo>
                <a:lnTo>
                  <a:pt x="8399668" y="5714882"/>
                </a:lnTo>
                <a:lnTo>
                  <a:pt x="0" y="5714882"/>
                </a:lnTo>
                <a:lnTo>
                  <a:pt x="0" y="0"/>
                </a:lnTo>
                <a:close/>
              </a:path>
            </a:pathLst>
          </a:custGeom>
          <a:blipFill>
            <a:blip r:embed="rId2"/>
            <a:stretch>
              <a:fillRect l="0" t="0" r="0" b="0"/>
            </a:stretch>
          </a:blipFill>
        </p:spPr>
      </p:sp>
      <p:sp>
        <p:nvSpPr>
          <p:cNvPr name="Freeform 6" id="6"/>
          <p:cNvSpPr/>
          <p:nvPr/>
        </p:nvSpPr>
        <p:spPr>
          <a:xfrm flipH="false" flipV="false" rot="0">
            <a:off x="9696071" y="3826596"/>
            <a:ext cx="8299425" cy="5721909"/>
          </a:xfrm>
          <a:custGeom>
            <a:avLst/>
            <a:gdLst/>
            <a:ahLst/>
            <a:cxnLst/>
            <a:rect r="r" b="b" t="t" l="l"/>
            <a:pathLst>
              <a:path h="5721909" w="8299425">
                <a:moveTo>
                  <a:pt x="0" y="0"/>
                </a:moveTo>
                <a:lnTo>
                  <a:pt x="8299426" y="0"/>
                </a:lnTo>
                <a:lnTo>
                  <a:pt x="8299426" y="5721909"/>
                </a:lnTo>
                <a:lnTo>
                  <a:pt x="0" y="5721909"/>
                </a:lnTo>
                <a:lnTo>
                  <a:pt x="0" y="0"/>
                </a:lnTo>
                <a:close/>
              </a:path>
            </a:pathLst>
          </a:custGeom>
          <a:blipFill>
            <a:blip r:embed="rId3"/>
            <a:stretch>
              <a:fillRect l="0" t="0" r="0" b="0"/>
            </a:stretch>
          </a:blipFill>
        </p:spPr>
      </p:sp>
      <p:sp>
        <p:nvSpPr>
          <p:cNvPr name="TextBox 7" id="7"/>
          <p:cNvSpPr txBox="true"/>
          <p:nvPr/>
        </p:nvSpPr>
        <p:spPr>
          <a:xfrm rot="0">
            <a:off x="0" y="230692"/>
            <a:ext cx="7874254" cy="793753"/>
          </a:xfrm>
          <a:prstGeom prst="rect">
            <a:avLst/>
          </a:prstGeom>
        </p:spPr>
        <p:txBody>
          <a:bodyPr anchor="t" rtlCol="false" tIns="0" lIns="0" bIns="0" rIns="0">
            <a:spAutoFit/>
          </a:bodyPr>
          <a:lstStyle/>
          <a:p>
            <a:pPr algn="ctr">
              <a:lnSpc>
                <a:spcPts val="6799"/>
              </a:lnSpc>
              <a:spcBef>
                <a:spcPct val="0"/>
              </a:spcBef>
            </a:pPr>
            <a:r>
              <a:rPr lang="en-US" b="true" sz="3999">
                <a:solidFill>
                  <a:srgbClr val="0F4662"/>
                </a:solidFill>
                <a:latin typeface="Cormorant Garamond Bold"/>
                <a:ea typeface="Cormorant Garamond Bold"/>
                <a:cs typeface="Cormorant Garamond Bold"/>
                <a:sym typeface="Cormorant Garamond Bold"/>
              </a:rPr>
              <a:t>Churn Distribution Across Clusters</a:t>
            </a:r>
          </a:p>
        </p:txBody>
      </p:sp>
      <p:sp>
        <p:nvSpPr>
          <p:cNvPr name="TextBox 8" id="8"/>
          <p:cNvSpPr txBox="true"/>
          <p:nvPr/>
        </p:nvSpPr>
        <p:spPr>
          <a:xfrm rot="0">
            <a:off x="181698" y="1187253"/>
            <a:ext cx="8962302" cy="1515131"/>
          </a:xfrm>
          <a:prstGeom prst="rect">
            <a:avLst/>
          </a:prstGeom>
        </p:spPr>
        <p:txBody>
          <a:bodyPr anchor="t" rtlCol="false" tIns="0" lIns="0" bIns="0" rIns="0">
            <a:spAutoFit/>
          </a:bodyPr>
          <a:lstStyle/>
          <a:p>
            <a:pPr algn="ctr" marL="515929" indent="-257964" lvl="1">
              <a:lnSpc>
                <a:spcPts val="4062"/>
              </a:lnSpc>
              <a:buFont typeface="Arial"/>
              <a:buChar char="•"/>
            </a:pPr>
            <a:r>
              <a:rPr lang="en-US" b="true" sz="2389">
                <a:solidFill>
                  <a:srgbClr val="0F4662"/>
                </a:solidFill>
                <a:latin typeface="Quicksand Bold"/>
                <a:ea typeface="Quicksand Bold"/>
                <a:cs typeface="Quicksand Bold"/>
                <a:sym typeface="Quicksand Bold"/>
              </a:rPr>
              <a:t>u</a:t>
            </a:r>
            <a:r>
              <a:rPr lang="en-US" b="true" sz="2389">
                <a:solidFill>
                  <a:srgbClr val="0F4662"/>
                </a:solidFill>
                <a:latin typeface="Quicksand Bold"/>
                <a:ea typeface="Quicksand Bold"/>
                <a:cs typeface="Quicksand Bold"/>
                <a:sym typeface="Quicksand Bold"/>
              </a:rPr>
              <a:t>nderstand Churn Behavior</a:t>
            </a:r>
            <a:r>
              <a:rPr lang="en-US" sz="2389">
                <a:solidFill>
                  <a:srgbClr val="0F4662"/>
                </a:solidFill>
                <a:latin typeface="Quicksand"/>
                <a:ea typeface="Quicksand"/>
                <a:cs typeface="Quicksand"/>
                <a:sym typeface="Quicksand"/>
              </a:rPr>
              <a:t>: Analyze the distribution of churn across different customer clusters to gain insights into which clusters have higher or lower churn rates.</a:t>
            </a:r>
          </a:p>
        </p:txBody>
      </p:sp>
      <p:sp>
        <p:nvSpPr>
          <p:cNvPr name="TextBox 9" id="9"/>
          <p:cNvSpPr txBox="true"/>
          <p:nvPr/>
        </p:nvSpPr>
        <p:spPr>
          <a:xfrm rot="0">
            <a:off x="3778064" y="2935097"/>
            <a:ext cx="1206937" cy="635001"/>
          </a:xfrm>
          <a:prstGeom prst="rect">
            <a:avLst/>
          </a:prstGeom>
        </p:spPr>
        <p:txBody>
          <a:bodyPr anchor="t" rtlCol="false" tIns="0" lIns="0" bIns="0" rIns="0">
            <a:spAutoFit/>
          </a:bodyPr>
          <a:lstStyle/>
          <a:p>
            <a:pPr algn="ctr">
              <a:lnSpc>
                <a:spcPts val="5439"/>
              </a:lnSpc>
              <a:spcBef>
                <a:spcPct val="0"/>
              </a:spcBef>
            </a:pPr>
            <a:r>
              <a:rPr lang="en-US" b="true" sz="3199">
                <a:solidFill>
                  <a:srgbClr val="0F4662"/>
                </a:solidFill>
                <a:latin typeface="Cormorant Garamond Bold"/>
                <a:ea typeface="Cormorant Garamond Bold"/>
                <a:cs typeface="Cormorant Garamond Bold"/>
                <a:sym typeface="Cormorant Garamond Bold"/>
              </a:rPr>
              <a:t>kmeans</a:t>
            </a:r>
          </a:p>
        </p:txBody>
      </p:sp>
      <p:sp>
        <p:nvSpPr>
          <p:cNvPr name="TextBox 10" id="10"/>
          <p:cNvSpPr txBox="true"/>
          <p:nvPr/>
        </p:nvSpPr>
        <p:spPr>
          <a:xfrm rot="0">
            <a:off x="12968412" y="2954147"/>
            <a:ext cx="1754743" cy="555626"/>
          </a:xfrm>
          <a:prstGeom prst="rect">
            <a:avLst/>
          </a:prstGeom>
        </p:spPr>
        <p:txBody>
          <a:bodyPr anchor="t" rtlCol="false" tIns="0" lIns="0" bIns="0" rIns="0">
            <a:spAutoFit/>
          </a:bodyPr>
          <a:lstStyle/>
          <a:p>
            <a:pPr algn="ctr">
              <a:lnSpc>
                <a:spcPts val="4759"/>
              </a:lnSpc>
              <a:spcBef>
                <a:spcPct val="0"/>
              </a:spcBef>
            </a:pPr>
            <a:r>
              <a:rPr lang="en-US" b="true" sz="2799">
                <a:solidFill>
                  <a:srgbClr val="0F4662"/>
                </a:solidFill>
                <a:latin typeface="Cormorant Garamond Bold"/>
                <a:ea typeface="Cormorant Garamond Bold"/>
                <a:cs typeface="Cormorant Garamond Bold"/>
                <a:sym typeface="Cormorant Garamond Bold"/>
              </a:rPr>
              <a:t>Hierarchical</a:t>
            </a:r>
          </a:p>
        </p:txBody>
      </p:sp>
      <p:sp>
        <p:nvSpPr>
          <p:cNvPr name="TextBox 11" id="11"/>
          <p:cNvSpPr txBox="true"/>
          <p:nvPr/>
        </p:nvSpPr>
        <p:spPr>
          <a:xfrm rot="0">
            <a:off x="9686236" y="418018"/>
            <a:ext cx="1212294" cy="485775"/>
          </a:xfrm>
          <a:prstGeom prst="rect">
            <a:avLst/>
          </a:prstGeom>
        </p:spPr>
        <p:txBody>
          <a:bodyPr anchor="t" rtlCol="false" tIns="0" lIns="0" bIns="0" rIns="0">
            <a:spAutoFit/>
          </a:bodyPr>
          <a:lstStyle/>
          <a:p>
            <a:pPr algn="ctr">
              <a:lnSpc>
                <a:spcPts val="4079"/>
              </a:lnSpc>
              <a:spcBef>
                <a:spcPct val="0"/>
              </a:spcBef>
            </a:pPr>
            <a:r>
              <a:rPr lang="en-US" b="true" sz="2400">
                <a:solidFill>
                  <a:srgbClr val="0F4662"/>
                </a:solidFill>
                <a:latin typeface="Quicksand Bold"/>
                <a:ea typeface="Quicksand Bold"/>
                <a:cs typeface="Quicksand Bold"/>
                <a:sym typeface="Quicksand Bold"/>
              </a:rPr>
              <a:t>Insights:</a:t>
            </a:r>
          </a:p>
        </p:txBody>
      </p:sp>
      <p:sp>
        <p:nvSpPr>
          <p:cNvPr name="TextBox 12" id="12"/>
          <p:cNvSpPr txBox="true"/>
          <p:nvPr/>
        </p:nvSpPr>
        <p:spPr>
          <a:xfrm rot="0">
            <a:off x="9617668" y="910145"/>
            <a:ext cx="8085326" cy="1428120"/>
          </a:xfrm>
          <a:prstGeom prst="rect">
            <a:avLst/>
          </a:prstGeom>
        </p:spPr>
        <p:txBody>
          <a:bodyPr anchor="t" rtlCol="false" tIns="0" lIns="0" bIns="0" rIns="0">
            <a:spAutoFit/>
          </a:bodyPr>
          <a:lstStyle/>
          <a:p>
            <a:pPr algn="l" marL="487916" indent="-243958" lvl="1">
              <a:lnSpc>
                <a:spcPts val="3841"/>
              </a:lnSpc>
              <a:buFont typeface="Arial"/>
              <a:buChar char="•"/>
            </a:pPr>
            <a:r>
              <a:rPr lang="en-US" b="true" sz="2259">
                <a:solidFill>
                  <a:srgbClr val="0F4662"/>
                </a:solidFill>
                <a:latin typeface="Quicksand Bold"/>
                <a:ea typeface="Quicksand Bold"/>
                <a:cs typeface="Quicksand Bold"/>
                <a:sym typeface="Quicksand Bold"/>
              </a:rPr>
              <a:t>Cluster Insights: </a:t>
            </a:r>
            <a:r>
              <a:rPr lang="en-US" sz="2259">
                <a:solidFill>
                  <a:srgbClr val="0F4662"/>
                </a:solidFill>
                <a:latin typeface="Quicksand"/>
                <a:ea typeface="Quicksand"/>
                <a:cs typeface="Quicksand"/>
                <a:sym typeface="Quicksand"/>
              </a:rPr>
              <a:t>By analyzing the distribution, we can identify which clusters have a higher proportion of customers who churn.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Conclusion</a:t>
            </a:r>
          </a:p>
        </p:txBody>
      </p:sp>
      <p:sp>
        <p:nvSpPr>
          <p:cNvPr name="TextBox 3" id="3"/>
          <p:cNvSpPr txBox="true"/>
          <p:nvPr/>
        </p:nvSpPr>
        <p:spPr>
          <a:xfrm rot="0">
            <a:off x="3816256" y="3779515"/>
            <a:ext cx="10655487" cy="3057128"/>
          </a:xfrm>
          <a:prstGeom prst="rect">
            <a:avLst/>
          </a:prstGeom>
        </p:spPr>
        <p:txBody>
          <a:bodyPr anchor="t" rtlCol="false" tIns="0" lIns="0" bIns="0" rIns="0">
            <a:spAutoFit/>
          </a:bodyPr>
          <a:lstStyle/>
          <a:p>
            <a:pPr algn="ctr" marL="0" indent="0" lvl="0">
              <a:lnSpc>
                <a:spcPts val="4079"/>
              </a:lnSpc>
            </a:pPr>
            <a:r>
              <a:rPr lang="en-US" sz="2400">
                <a:solidFill>
                  <a:srgbClr val="0F4662"/>
                </a:solidFill>
                <a:latin typeface="Quicksand"/>
                <a:ea typeface="Quicksand"/>
                <a:cs typeface="Quicksand"/>
                <a:sym typeface="Quicksand"/>
              </a:rPr>
              <a:t>This project successfully analyzed customer behavior in the telecom industry, predicting churn and segmenting customers into meaningful groups. By implementing supervised learning models, we accurately identified customers likely to churn, allowing businesses to target retention efforts effectively. The unsupervised clustering revealed distinct customer segments, helping companies tailor their services and offerings</a:t>
            </a:r>
          </a:p>
        </p:txBody>
      </p:sp>
      <p:sp>
        <p:nvSpPr>
          <p:cNvPr name="AutoShape 4" id="4"/>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4329292" y="3779515"/>
            <a:ext cx="9629415" cy="3057128"/>
          </a:xfrm>
          <a:prstGeom prst="rect">
            <a:avLst/>
          </a:prstGeom>
        </p:spPr>
        <p:txBody>
          <a:bodyPr anchor="t" rtlCol="false" tIns="0" lIns="0" bIns="0" rIns="0">
            <a:spAutoFit/>
          </a:bodyPr>
          <a:lstStyle/>
          <a:p>
            <a:pPr algn="just" marL="0" indent="0" lvl="0">
              <a:lnSpc>
                <a:spcPts val="4079"/>
              </a:lnSpc>
            </a:pPr>
            <a:r>
              <a:rPr lang="en-US" sz="2400">
                <a:solidFill>
                  <a:srgbClr val="0F4662"/>
                </a:solidFill>
                <a:latin typeface="Quicksand"/>
                <a:ea typeface="Quicksand"/>
                <a:cs typeface="Quicksand"/>
                <a:sym typeface="Quicksand"/>
              </a:rPr>
              <a:t>Our project aims to analyze customer behavior in the telecom industry to predict and reduce customer churn. Churn is a significant issue for telecom companies, as losing customers impacts revenue and market share. By implementing machine learning techniques, we intend to develop predictive models that help identify at-risk customers and propose strategies to improve customer retention.</a:t>
            </a:r>
          </a:p>
        </p:txBody>
      </p:sp>
      <p:sp>
        <p:nvSpPr>
          <p:cNvPr name="AutoShape 3" id="3"/>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804816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name="Freeform 7" id="7"/>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0928486" y="1684924"/>
            <a:ext cx="6330814" cy="7573376"/>
            <a:chOff x="0" y="0"/>
            <a:chExt cx="8441085" cy="10097834"/>
          </a:xfrm>
        </p:grpSpPr>
        <p:pic>
          <p:nvPicPr>
            <p:cNvPr name="Picture 6" id="6"/>
            <p:cNvPicPr>
              <a:picLocks noChangeAspect="true"/>
            </p:cNvPicPr>
            <p:nvPr/>
          </p:nvPicPr>
          <p:blipFill>
            <a:blip r:embed="rId2"/>
            <a:srcRect l="22153" t="0" r="22153" b="0"/>
            <a:stretch>
              <a:fillRect/>
            </a:stretch>
          </p:blipFill>
          <p:spPr>
            <a:xfrm flipH="false" flipV="false">
              <a:off x="0" y="0"/>
              <a:ext cx="8441085" cy="10097834"/>
            </a:xfrm>
            <a:prstGeom prst="rect">
              <a:avLst/>
            </a:prstGeom>
          </p:spPr>
        </p:pic>
      </p:grpSp>
      <p:sp>
        <p:nvSpPr>
          <p:cNvPr name="Freeform 7" id="7"/>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599709"/>
            <a:ext cx="9390243"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Problem Solution</a:t>
            </a:r>
          </a:p>
        </p:txBody>
      </p:sp>
      <p:sp>
        <p:nvSpPr>
          <p:cNvPr name="TextBox 9" id="9"/>
          <p:cNvSpPr txBox="true"/>
          <p:nvPr/>
        </p:nvSpPr>
        <p:spPr>
          <a:xfrm rot="0">
            <a:off x="1028700" y="3386084"/>
            <a:ext cx="7813053" cy="3571412"/>
          </a:xfrm>
          <a:prstGeom prst="rect">
            <a:avLst/>
          </a:prstGeom>
        </p:spPr>
        <p:txBody>
          <a:bodyPr anchor="t" rtlCol="false" tIns="0" lIns="0" bIns="0" rIns="0">
            <a:spAutoFit/>
          </a:bodyPr>
          <a:lstStyle/>
          <a:p>
            <a:pPr algn="l" marL="0" indent="0" lvl="0">
              <a:lnSpc>
                <a:spcPts val="4079"/>
              </a:lnSpc>
            </a:pPr>
            <a:r>
              <a:rPr lang="en-US" sz="2400">
                <a:solidFill>
                  <a:srgbClr val="0F4662"/>
                </a:solidFill>
                <a:latin typeface="Quicksand"/>
                <a:ea typeface="Quicksand"/>
                <a:cs typeface="Quicksand"/>
                <a:sym typeface="Quicksand"/>
              </a:rPr>
              <a:t>We are using a telecom dataset that includes customer details like demographics, service usage, contract types, and payment methods. This data will help us understand customer behavior, predict who might churn, and group customers into segments. Before applying machine learning models, we'll clean and prepare the data to ensure accurate results</a:t>
            </a:r>
          </a:p>
        </p:txBody>
      </p:sp>
      <p:sp>
        <p:nvSpPr>
          <p:cNvPr name="TextBox 10" id="10"/>
          <p:cNvSpPr txBox="true"/>
          <p:nvPr/>
        </p:nvSpPr>
        <p:spPr>
          <a:xfrm rot="0">
            <a:off x="1028700" y="2823184"/>
            <a:ext cx="6938067" cy="490822"/>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Dataset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64771" y="1809453"/>
            <a:ext cx="5539941" cy="7448847"/>
            <a:chOff x="0" y="0"/>
            <a:chExt cx="858282" cy="1154021"/>
          </a:xfrm>
        </p:grpSpPr>
        <p:sp>
          <p:nvSpPr>
            <p:cNvPr name="Freeform 3" id="3"/>
            <p:cNvSpPr/>
            <p:nvPr/>
          </p:nvSpPr>
          <p:spPr>
            <a:xfrm flipH="false" flipV="false" rot="0">
              <a:off x="0" y="0"/>
              <a:ext cx="858282" cy="1154021"/>
            </a:xfrm>
            <a:custGeom>
              <a:avLst/>
              <a:gdLst/>
              <a:ahLst/>
              <a:cxnLst/>
              <a:rect r="r" b="b" t="t" l="l"/>
              <a:pathLst>
                <a:path h="1154021" w="858282">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l="0" t="-5710" r="0" b="-5710"/>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TextBox 7" id="7"/>
          <p:cNvSpPr txBox="true"/>
          <p:nvPr/>
        </p:nvSpPr>
        <p:spPr>
          <a:xfrm rot="0">
            <a:off x="1028700" y="599709"/>
            <a:ext cx="9480749"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Expected Outcomes</a:t>
            </a:r>
          </a:p>
        </p:txBody>
      </p:sp>
      <p:sp>
        <p:nvSpPr>
          <p:cNvPr name="TextBox 8" id="8"/>
          <p:cNvSpPr txBox="true"/>
          <p:nvPr/>
        </p:nvSpPr>
        <p:spPr>
          <a:xfrm rot="0">
            <a:off x="8652617" y="2027481"/>
            <a:ext cx="8606683" cy="999993"/>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Gain insights into customer satisfaction, leading to enhanced service offerings and reduced churn</a:t>
            </a:r>
          </a:p>
        </p:txBody>
      </p:sp>
      <p:sp>
        <p:nvSpPr>
          <p:cNvPr name="TextBox 9" id="9"/>
          <p:cNvSpPr txBox="true"/>
          <p:nvPr/>
        </p:nvSpPr>
        <p:spPr>
          <a:xfrm rot="0">
            <a:off x="8652617" y="7224263"/>
            <a:ext cx="8606683" cy="1514277"/>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Understand service usage patterns that correlate with churn, enabling better resource allocation and service enhancements.</a:t>
            </a:r>
          </a:p>
        </p:txBody>
      </p:sp>
      <p:sp>
        <p:nvSpPr>
          <p:cNvPr name="TextBox 10" id="10"/>
          <p:cNvSpPr txBox="true"/>
          <p:nvPr/>
        </p:nvSpPr>
        <p:spPr>
          <a:xfrm rot="0">
            <a:off x="8652617" y="4613652"/>
            <a:ext cx="8606683" cy="999993"/>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Identify customers likely to leave the service, allowing for targeted retention strategies.</a:t>
            </a:r>
          </a:p>
        </p:txBody>
      </p:sp>
      <p:sp>
        <p:nvSpPr>
          <p:cNvPr name="TextBox 11" id="11"/>
          <p:cNvSpPr txBox="true"/>
          <p:nvPr/>
        </p:nvSpPr>
        <p:spPr>
          <a:xfrm rot="0">
            <a:off x="8652617" y="1561099"/>
            <a:ext cx="8606683" cy="518189"/>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Improved Customer Experience:</a:t>
            </a:r>
          </a:p>
        </p:txBody>
      </p:sp>
      <p:sp>
        <p:nvSpPr>
          <p:cNvPr name="TextBox 12" id="12"/>
          <p:cNvSpPr txBox="true"/>
          <p:nvPr/>
        </p:nvSpPr>
        <p:spPr>
          <a:xfrm rot="0">
            <a:off x="8652617" y="6714391"/>
            <a:ext cx="8606683" cy="565183"/>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Operational Insights:</a:t>
            </a:r>
          </a:p>
        </p:txBody>
      </p:sp>
      <p:sp>
        <p:nvSpPr>
          <p:cNvPr name="TextBox 13" id="13"/>
          <p:cNvSpPr txBox="true"/>
          <p:nvPr/>
        </p:nvSpPr>
        <p:spPr>
          <a:xfrm rot="0">
            <a:off x="8652617" y="4147270"/>
            <a:ext cx="8606683" cy="518189"/>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Churn Prediction</a:t>
            </a:r>
          </a:p>
        </p:txBody>
      </p:sp>
      <p:sp>
        <p:nvSpPr>
          <p:cNvPr name="AutoShape 14" id="14"/>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15" id="15"/>
          <p:cNvSpPr/>
          <p:nvPr/>
        </p:nvSpPr>
        <p:spPr>
          <a:xfrm>
            <a:off x="10767060" y="10287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075743" y="2456695"/>
            <a:ext cx="5385764" cy="6426664"/>
            <a:chOff x="0" y="0"/>
            <a:chExt cx="1418473" cy="1692619"/>
          </a:xfrm>
        </p:grpSpPr>
        <p:sp>
          <p:nvSpPr>
            <p:cNvPr name="Freeform 3" id="3"/>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4" id="4"/>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2015475" y="2456695"/>
            <a:ext cx="5385764" cy="6426664"/>
            <a:chOff x="0" y="0"/>
            <a:chExt cx="1418473" cy="1692619"/>
          </a:xfrm>
        </p:grpSpPr>
        <p:sp>
          <p:nvSpPr>
            <p:cNvPr name="Freeform 6" id="6"/>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7" id="7"/>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8" id="8"/>
          <p:cNvSpPr/>
          <p:nvPr/>
        </p:nvSpPr>
        <p:spPr>
          <a:xfrm flipH="false" flipV="false" rot="0">
            <a:off x="13595029" y="3088463"/>
            <a:ext cx="2226655" cy="2226655"/>
          </a:xfrm>
          <a:custGeom>
            <a:avLst/>
            <a:gdLst/>
            <a:ahLst/>
            <a:cxnLst/>
            <a:rect r="r" b="b" t="t" l="l"/>
            <a:pathLst>
              <a:path h="2226655" w="2226655">
                <a:moveTo>
                  <a:pt x="0" y="0"/>
                </a:moveTo>
                <a:lnTo>
                  <a:pt x="2226655" y="0"/>
                </a:lnTo>
                <a:lnTo>
                  <a:pt x="2226655" y="2226655"/>
                </a:lnTo>
                <a:lnTo>
                  <a:pt x="0" y="2226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0767060" y="990600"/>
            <a:ext cx="6492240" cy="0"/>
          </a:xfrm>
          <a:prstGeom prst="line">
            <a:avLst/>
          </a:prstGeom>
          <a:ln cap="flat" w="76200">
            <a:solidFill>
              <a:srgbClr val="0F4662"/>
            </a:solidFill>
            <a:prstDash val="solid"/>
            <a:headEnd type="none" len="sm" w="sm"/>
            <a:tailEnd type="none" len="sm" w="sm"/>
          </a:ln>
        </p:spPr>
      </p:sp>
      <p:pic>
        <p:nvPicPr>
          <p:cNvPr name="Picture 10" id="10"/>
          <p:cNvPicPr>
            <a:picLocks noChangeAspect="true"/>
          </p:cNvPicPr>
          <p:nvPr/>
        </p:nvPicPr>
        <p:blipFill>
          <a:blip r:embed="rId4"/>
          <a:srcRect l="0" t="0" r="0" b="0"/>
          <a:stretch>
            <a:fillRect/>
          </a:stretch>
        </p:blipFill>
        <p:spPr>
          <a:xfrm flipH="false" flipV="false" rot="0">
            <a:off x="6490115" y="2735461"/>
            <a:ext cx="3732959" cy="2911708"/>
          </a:xfrm>
          <a:prstGeom prst="rect">
            <a:avLst/>
          </a:prstGeom>
        </p:spPr>
      </p:pic>
      <p:sp>
        <p:nvSpPr>
          <p:cNvPr name="TextBox 11" id="11"/>
          <p:cNvSpPr txBox="true"/>
          <p:nvPr/>
        </p:nvSpPr>
        <p:spPr>
          <a:xfrm rot="0">
            <a:off x="1028700" y="599709"/>
            <a:ext cx="8115300"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Tools &amp; Techniques</a:t>
            </a:r>
          </a:p>
        </p:txBody>
      </p:sp>
      <p:sp>
        <p:nvSpPr>
          <p:cNvPr name="TextBox 12" id="12"/>
          <p:cNvSpPr txBox="true"/>
          <p:nvPr/>
        </p:nvSpPr>
        <p:spPr>
          <a:xfrm rot="0">
            <a:off x="6061963" y="6035150"/>
            <a:ext cx="5101887" cy="2542844"/>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We used Python libraries like Matplotlib, Seaborn and  Plotly Express to create visualizations that help us explore the data and present insights clearly.</a:t>
            </a:r>
          </a:p>
        </p:txBody>
      </p:sp>
      <p:sp>
        <p:nvSpPr>
          <p:cNvPr name="TextBox 13" id="13"/>
          <p:cNvSpPr txBox="true"/>
          <p:nvPr/>
        </p:nvSpPr>
        <p:spPr>
          <a:xfrm rot="0">
            <a:off x="6217681" y="5580494"/>
            <a:ext cx="5101887" cy="490822"/>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Visualization Tools:</a:t>
            </a:r>
          </a:p>
        </p:txBody>
      </p:sp>
      <p:sp>
        <p:nvSpPr>
          <p:cNvPr name="TextBox 14" id="14"/>
          <p:cNvSpPr txBox="true"/>
          <p:nvPr/>
        </p:nvSpPr>
        <p:spPr>
          <a:xfrm rot="0">
            <a:off x="12157413" y="5580494"/>
            <a:ext cx="5101887" cy="490822"/>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Machine Learning Models</a:t>
            </a:r>
          </a:p>
        </p:txBody>
      </p:sp>
      <p:sp>
        <p:nvSpPr>
          <p:cNvPr name="TextBox 15" id="15"/>
          <p:cNvSpPr txBox="true"/>
          <p:nvPr/>
        </p:nvSpPr>
        <p:spPr>
          <a:xfrm rot="0">
            <a:off x="12157413" y="5966541"/>
            <a:ext cx="4498777" cy="2798790"/>
          </a:xfrm>
          <a:prstGeom prst="rect">
            <a:avLst/>
          </a:prstGeom>
        </p:spPr>
        <p:txBody>
          <a:bodyPr anchor="t" rtlCol="false" tIns="0" lIns="0" bIns="0" rIns="0">
            <a:spAutoFit/>
          </a:bodyPr>
          <a:lstStyle/>
          <a:p>
            <a:pPr algn="l" marL="475890" indent="-237945" lvl="1">
              <a:lnSpc>
                <a:spcPts val="3747"/>
              </a:lnSpc>
              <a:buFont typeface="Arial"/>
              <a:buChar char="•"/>
            </a:pPr>
            <a:r>
              <a:rPr lang="en-US" sz="2204">
                <a:solidFill>
                  <a:srgbClr val="0F4662"/>
                </a:solidFill>
                <a:latin typeface="Quicksand"/>
                <a:ea typeface="Quicksand"/>
                <a:cs typeface="Quicksand"/>
                <a:sym typeface="Quicksand"/>
              </a:rPr>
              <a:t>RandomForestClassifier</a:t>
            </a:r>
          </a:p>
          <a:p>
            <a:pPr algn="l" marL="475890" indent="-237945" lvl="1">
              <a:lnSpc>
                <a:spcPts val="3747"/>
              </a:lnSpc>
              <a:buFont typeface="Arial"/>
              <a:buChar char="•"/>
            </a:pPr>
            <a:r>
              <a:rPr lang="en-US" sz="2204">
                <a:solidFill>
                  <a:srgbClr val="0F4662"/>
                </a:solidFill>
                <a:latin typeface="Quicksand"/>
                <a:ea typeface="Quicksand"/>
                <a:cs typeface="Quicksand"/>
                <a:sym typeface="Quicksand"/>
              </a:rPr>
              <a:t>Logistic Regression</a:t>
            </a:r>
          </a:p>
          <a:p>
            <a:pPr algn="l" marL="475890" indent="-237945" lvl="1">
              <a:lnSpc>
                <a:spcPts val="3747"/>
              </a:lnSpc>
              <a:buFont typeface="Arial"/>
              <a:buChar char="•"/>
            </a:pPr>
            <a:r>
              <a:rPr lang="en-US" sz="2204">
                <a:solidFill>
                  <a:srgbClr val="0F4662"/>
                </a:solidFill>
                <a:latin typeface="Quicksand"/>
                <a:ea typeface="Quicksand"/>
                <a:cs typeface="Quicksand"/>
                <a:sym typeface="Quicksand"/>
              </a:rPr>
              <a:t>DecisionTreeClassifier</a:t>
            </a:r>
          </a:p>
          <a:p>
            <a:pPr algn="l" marL="475890" indent="-237945" lvl="1">
              <a:lnSpc>
                <a:spcPts val="3747"/>
              </a:lnSpc>
              <a:buFont typeface="Arial"/>
              <a:buChar char="•"/>
            </a:pPr>
            <a:r>
              <a:rPr lang="en-US" sz="2204">
                <a:solidFill>
                  <a:srgbClr val="0F4662"/>
                </a:solidFill>
                <a:latin typeface="Quicksand"/>
                <a:ea typeface="Quicksand"/>
                <a:cs typeface="Quicksand"/>
                <a:sym typeface="Quicksand"/>
              </a:rPr>
              <a:t>XGBoost Classifier</a:t>
            </a:r>
          </a:p>
          <a:p>
            <a:pPr algn="l" marL="475890" indent="-237945" lvl="1">
              <a:lnSpc>
                <a:spcPts val="3747"/>
              </a:lnSpc>
              <a:buFont typeface="Arial"/>
              <a:buChar char="•"/>
            </a:pPr>
            <a:r>
              <a:rPr lang="en-US" sz="2204">
                <a:solidFill>
                  <a:srgbClr val="0F4662"/>
                </a:solidFill>
                <a:latin typeface="Quicksand"/>
                <a:ea typeface="Quicksand"/>
                <a:cs typeface="Quicksand"/>
                <a:sym typeface="Quicksand"/>
              </a:rPr>
              <a:t>SVC</a:t>
            </a:r>
          </a:p>
          <a:p>
            <a:pPr algn="l" marL="475890" indent="-237945" lvl="1">
              <a:lnSpc>
                <a:spcPts val="3747"/>
              </a:lnSpc>
              <a:buFont typeface="Arial"/>
              <a:buChar char="•"/>
            </a:pPr>
            <a:r>
              <a:rPr lang="en-US" sz="2204">
                <a:solidFill>
                  <a:srgbClr val="0F4662"/>
                </a:solidFill>
                <a:latin typeface="Quicksand"/>
                <a:ea typeface="Quicksand"/>
                <a:cs typeface="Quicksand"/>
                <a:sym typeface="Quicksand"/>
              </a:rPr>
              <a:t>GaussianNB</a:t>
            </a:r>
          </a:p>
        </p:txBody>
      </p:sp>
      <p:grpSp>
        <p:nvGrpSpPr>
          <p:cNvPr name="Group 16" id="16"/>
          <p:cNvGrpSpPr/>
          <p:nvPr/>
        </p:nvGrpSpPr>
        <p:grpSpPr>
          <a:xfrm rot="0">
            <a:off x="264169" y="2456695"/>
            <a:ext cx="5385764" cy="6426664"/>
            <a:chOff x="0" y="0"/>
            <a:chExt cx="1418473" cy="1692619"/>
          </a:xfrm>
        </p:grpSpPr>
        <p:sp>
          <p:nvSpPr>
            <p:cNvPr name="Freeform 17" id="17"/>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name="TextBox 18" id="18"/>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19" id="19"/>
          <p:cNvSpPr/>
          <p:nvPr/>
        </p:nvSpPr>
        <p:spPr>
          <a:xfrm flipH="false" flipV="false" rot="0">
            <a:off x="1718263" y="2952527"/>
            <a:ext cx="2477577" cy="2477577"/>
          </a:xfrm>
          <a:custGeom>
            <a:avLst/>
            <a:gdLst/>
            <a:ahLst/>
            <a:cxnLst/>
            <a:rect r="r" b="b" t="t" l="l"/>
            <a:pathLst>
              <a:path h="2477577" w="2477577">
                <a:moveTo>
                  <a:pt x="0" y="0"/>
                </a:moveTo>
                <a:lnTo>
                  <a:pt x="2477577" y="0"/>
                </a:lnTo>
                <a:lnTo>
                  <a:pt x="2477577" y="2477577"/>
                </a:lnTo>
                <a:lnTo>
                  <a:pt x="0" y="2477577"/>
                </a:lnTo>
                <a:lnTo>
                  <a:pt x="0" y="0"/>
                </a:lnTo>
                <a:close/>
              </a:path>
            </a:pathLst>
          </a:custGeom>
          <a:blipFill>
            <a:blip r:embed="rId5"/>
            <a:stretch>
              <a:fillRect l="0" t="0" r="0" b="0"/>
            </a:stretch>
          </a:blipFill>
        </p:spPr>
      </p:sp>
      <p:sp>
        <p:nvSpPr>
          <p:cNvPr name="TextBox 20" id="20"/>
          <p:cNvSpPr txBox="true"/>
          <p:nvPr/>
        </p:nvSpPr>
        <p:spPr>
          <a:xfrm rot="0">
            <a:off x="264169" y="6054200"/>
            <a:ext cx="5091342" cy="2711131"/>
          </a:xfrm>
          <a:prstGeom prst="rect">
            <a:avLst/>
          </a:prstGeom>
        </p:spPr>
        <p:txBody>
          <a:bodyPr anchor="t" rtlCol="false" tIns="0" lIns="0" bIns="0" rIns="0">
            <a:spAutoFit/>
          </a:bodyPr>
          <a:lstStyle/>
          <a:p>
            <a:pPr algn="l" marL="465944" indent="-232972" lvl="1">
              <a:lnSpc>
                <a:spcPts val="3668"/>
              </a:lnSpc>
              <a:buFont typeface="Arial"/>
              <a:buChar char="•"/>
            </a:pPr>
            <a:r>
              <a:rPr lang="en-US" sz="2158">
                <a:solidFill>
                  <a:srgbClr val="0F4662"/>
                </a:solidFill>
                <a:latin typeface="Quicksand"/>
                <a:ea typeface="Quicksand"/>
                <a:cs typeface="Quicksand"/>
                <a:sym typeface="Quicksand"/>
              </a:rPr>
              <a:t>Used Pandas to load the dataset efficiently from a CSV file.</a:t>
            </a:r>
          </a:p>
          <a:p>
            <a:pPr algn="l" marL="465944" indent="-232972" lvl="1">
              <a:lnSpc>
                <a:spcPts val="3668"/>
              </a:lnSpc>
              <a:buFont typeface="Arial"/>
              <a:buChar char="•"/>
            </a:pPr>
            <a:r>
              <a:rPr lang="en-US" sz="2158">
                <a:solidFill>
                  <a:srgbClr val="0F4662"/>
                </a:solidFill>
                <a:latin typeface="Quicksand"/>
                <a:ea typeface="Quicksand"/>
                <a:cs typeface="Quicksand"/>
                <a:sym typeface="Quicksand"/>
              </a:rPr>
              <a:t>Utilized Pandas for handling missing values, encoding categorical features, and ensuring data quality for analysis.</a:t>
            </a:r>
          </a:p>
        </p:txBody>
      </p:sp>
      <p:sp>
        <p:nvSpPr>
          <p:cNvPr name="TextBox 21" id="21"/>
          <p:cNvSpPr txBox="true"/>
          <p:nvPr/>
        </p:nvSpPr>
        <p:spPr>
          <a:xfrm rot="0">
            <a:off x="406108" y="5580494"/>
            <a:ext cx="5101887" cy="490822"/>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Data Preprocessing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flipV="true">
            <a:off x="1660540" y="8909465"/>
            <a:ext cx="4716390"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836672" y="3720637"/>
            <a:ext cx="4582101" cy="4582101"/>
          </a:xfrm>
          <a:custGeom>
            <a:avLst/>
            <a:gdLst/>
            <a:ahLst/>
            <a:cxnLst/>
            <a:rect r="r" b="b" t="t" l="l"/>
            <a:pathLst>
              <a:path h="4582101" w="4582101">
                <a:moveTo>
                  <a:pt x="0" y="0"/>
                </a:moveTo>
                <a:lnTo>
                  <a:pt x="4582101" y="0"/>
                </a:lnTo>
                <a:lnTo>
                  <a:pt x="4582101" y="4582100"/>
                </a:lnTo>
                <a:lnTo>
                  <a:pt x="0" y="4582100"/>
                </a:lnTo>
                <a:lnTo>
                  <a:pt x="0" y="0"/>
                </a:lnTo>
                <a:close/>
              </a:path>
            </a:pathLst>
          </a:custGeom>
          <a:blipFill>
            <a:blip r:embed="rId4"/>
            <a:stretch>
              <a:fillRect l="0" t="0" r="0" b="0"/>
            </a:stretch>
          </a:blipFill>
        </p:spPr>
      </p:sp>
      <p:sp>
        <p:nvSpPr>
          <p:cNvPr name="TextBox 6" id="6"/>
          <p:cNvSpPr txBox="true"/>
          <p:nvPr/>
        </p:nvSpPr>
        <p:spPr>
          <a:xfrm rot="0">
            <a:off x="1024384" y="599709"/>
            <a:ext cx="14072064"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Preprocessing</a:t>
            </a:r>
          </a:p>
        </p:txBody>
      </p:sp>
      <p:sp>
        <p:nvSpPr>
          <p:cNvPr name="TextBox 7" id="7"/>
          <p:cNvSpPr txBox="true"/>
          <p:nvPr/>
        </p:nvSpPr>
        <p:spPr>
          <a:xfrm rot="0">
            <a:off x="1028700" y="3593706"/>
            <a:ext cx="6717616" cy="167232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F4662"/>
                </a:solidFill>
                <a:latin typeface="Quicksand"/>
                <a:ea typeface="Quicksand"/>
                <a:cs typeface="Quicksand"/>
                <a:sym typeface="Quicksand"/>
              </a:rPr>
              <a:t>"We checked the dataset for duplicates and removed them. We also looked for any missing values and handled them by either removing incomplete records or filling in the gaps."</a:t>
            </a:r>
          </a:p>
        </p:txBody>
      </p:sp>
      <p:sp>
        <p:nvSpPr>
          <p:cNvPr name="TextBox 8" id="8"/>
          <p:cNvSpPr txBox="true"/>
          <p:nvPr/>
        </p:nvSpPr>
        <p:spPr>
          <a:xfrm rot="0">
            <a:off x="1024384" y="2660831"/>
            <a:ext cx="6520833" cy="913824"/>
          </a:xfrm>
          <a:prstGeom prst="rect">
            <a:avLst/>
          </a:prstGeom>
        </p:spPr>
        <p:txBody>
          <a:bodyPr anchor="t" rtlCol="false" tIns="0" lIns="0" bIns="0" rIns="0">
            <a:spAutoFit/>
          </a:bodyPr>
          <a:lstStyle/>
          <a:p>
            <a:pPr algn="l" marL="0" indent="0" lvl="0">
              <a:lnSpc>
                <a:spcPts val="3699"/>
              </a:lnSpc>
              <a:spcBef>
                <a:spcPct val="0"/>
              </a:spcBef>
            </a:pPr>
            <a:r>
              <a:rPr lang="en-US" b="true" sz="2642">
                <a:solidFill>
                  <a:srgbClr val="0F4662"/>
                </a:solidFill>
                <a:latin typeface="Quicksand Bold"/>
                <a:ea typeface="Quicksand Bold"/>
                <a:cs typeface="Quicksand Bold"/>
                <a:sym typeface="Quicksand Bold"/>
              </a:rPr>
              <a:t>1.Handling Missing Values and duplicated data:</a:t>
            </a:r>
          </a:p>
        </p:txBody>
      </p:sp>
      <p:sp>
        <p:nvSpPr>
          <p:cNvPr name="TextBox 9" id="9"/>
          <p:cNvSpPr txBox="true"/>
          <p:nvPr/>
        </p:nvSpPr>
        <p:spPr>
          <a:xfrm rot="0">
            <a:off x="10846898" y="3280046"/>
            <a:ext cx="7441102" cy="3767495"/>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 We used two methods to convert categorical data:</a:t>
            </a:r>
          </a:p>
          <a:p>
            <a:pPr algn="l" marL="518160" indent="-259080" lvl="1">
              <a:lnSpc>
                <a:spcPts val="3359"/>
              </a:lnSpc>
              <a:buFont typeface="Arial"/>
              <a:buChar char="•"/>
            </a:pPr>
            <a:r>
              <a:rPr lang="en-US" sz="2400">
                <a:solidFill>
                  <a:srgbClr val="0F4662"/>
                </a:solidFill>
                <a:latin typeface="Quicksand"/>
                <a:ea typeface="Quicksand"/>
                <a:cs typeface="Quicksand"/>
                <a:sym typeface="Quicksand"/>
              </a:rPr>
              <a:t>Label Encoding for: 'PhoneService', 'gender', 'Partner', 'Dependents', 'PaperlessBilling', and 'Churn'.</a:t>
            </a:r>
          </a:p>
          <a:p>
            <a:pPr algn="l"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One-Hot Encoding for: 'PaymentMethod', 'MultipleLines', 'InternetService', 'OnlineSecurity', 'OnlineBackup', 'DeviceProtection', 'TechSupport', 'StreamingTV', 'StreamingMovies', and 'Contract'.</a:t>
            </a:r>
          </a:p>
          <a:p>
            <a:pPr algn="just" marL="0" indent="0" lvl="0">
              <a:lnSpc>
                <a:spcPts val="3359"/>
              </a:lnSpc>
              <a:spcBef>
                <a:spcPct val="0"/>
              </a:spcBef>
            </a:pPr>
          </a:p>
        </p:txBody>
      </p:sp>
      <p:sp>
        <p:nvSpPr>
          <p:cNvPr name="TextBox 10" id="10"/>
          <p:cNvSpPr txBox="true"/>
          <p:nvPr/>
        </p:nvSpPr>
        <p:spPr>
          <a:xfrm rot="0">
            <a:off x="11071072" y="2650734"/>
            <a:ext cx="5348229" cy="490822"/>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3. Categorical Encoding:</a:t>
            </a:r>
          </a:p>
        </p:txBody>
      </p:sp>
      <p:sp>
        <p:nvSpPr>
          <p:cNvPr name="TextBox 11" id="11"/>
          <p:cNvSpPr txBox="true"/>
          <p:nvPr/>
        </p:nvSpPr>
        <p:spPr>
          <a:xfrm rot="0">
            <a:off x="1024384" y="7066591"/>
            <a:ext cx="6298476" cy="167232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F4662"/>
                </a:solidFill>
                <a:latin typeface="Quicksand"/>
                <a:ea typeface="Quicksand"/>
                <a:cs typeface="Quicksand"/>
                <a:sym typeface="Quicksand"/>
              </a:rPr>
              <a:t>We examined the data for outliers, which could distort model performance, and decided whether to remove or transform these values to improve accuracy.</a:t>
            </a:r>
          </a:p>
        </p:txBody>
      </p:sp>
      <p:sp>
        <p:nvSpPr>
          <p:cNvPr name="TextBox 12" id="12"/>
          <p:cNvSpPr txBox="true"/>
          <p:nvPr/>
        </p:nvSpPr>
        <p:spPr>
          <a:xfrm rot="0">
            <a:off x="1024384" y="6556719"/>
            <a:ext cx="5352545" cy="490822"/>
          </a:xfrm>
          <a:prstGeom prst="rect">
            <a:avLst/>
          </a:prstGeom>
        </p:spPr>
        <p:txBody>
          <a:bodyPr anchor="t" rtlCol="false" tIns="0" lIns="0" bIns="0" rIns="0">
            <a:spAutoFit/>
          </a:bodyPr>
          <a:lstStyle/>
          <a:p>
            <a:pPr algn="just" marL="0" indent="0" lvl="0">
              <a:lnSpc>
                <a:spcPts val="3919"/>
              </a:lnSpc>
              <a:spcBef>
                <a:spcPct val="0"/>
              </a:spcBef>
            </a:pPr>
            <a:r>
              <a:rPr lang="en-US" b="true" sz="2799">
                <a:solidFill>
                  <a:srgbClr val="0F4662"/>
                </a:solidFill>
                <a:latin typeface="Quicksand Bold"/>
                <a:ea typeface="Quicksand Bold"/>
                <a:cs typeface="Quicksand Bold"/>
                <a:sym typeface="Quicksand Bold"/>
              </a:rPr>
              <a:t>2. Outlier Detection:</a:t>
            </a:r>
          </a:p>
        </p:txBody>
      </p:sp>
      <p:sp>
        <p:nvSpPr>
          <p:cNvPr name="AutoShape 13" id="13"/>
          <p:cNvSpPr/>
          <p:nvPr/>
        </p:nvSpPr>
        <p:spPr>
          <a:xfrm>
            <a:off x="1660540" y="5455854"/>
            <a:ext cx="4344915" cy="0"/>
          </a:xfrm>
          <a:prstGeom prst="line">
            <a:avLst/>
          </a:prstGeom>
          <a:ln cap="flat" w="57150">
            <a:solidFill>
              <a:srgbClr val="7994A0"/>
            </a:solidFill>
            <a:prstDash val="solid"/>
            <a:headEnd type="none" len="sm" w="sm"/>
            <a:tailEnd type="none" len="sm" w="sm"/>
          </a:ln>
        </p:spPr>
      </p:sp>
      <p:sp>
        <p:nvSpPr>
          <p:cNvPr name="AutoShape 14" id="14"/>
          <p:cNvSpPr/>
          <p:nvPr/>
        </p:nvSpPr>
        <p:spPr>
          <a:xfrm>
            <a:off x="13706602" y="7152316"/>
            <a:ext cx="4344915" cy="0"/>
          </a:xfrm>
          <a:prstGeom prst="line">
            <a:avLst/>
          </a:prstGeom>
          <a:ln cap="flat" w="57150">
            <a:solidFill>
              <a:srgbClr val="7994A0"/>
            </a:solidFill>
            <a:prstDash val="solid"/>
            <a:headEnd type="none" len="sm" w="sm"/>
            <a:tailEnd type="none" len="sm" w="sm"/>
          </a:ln>
        </p:spPr>
      </p:sp>
      <p:sp>
        <p:nvSpPr>
          <p:cNvPr name="TextBox 15" id="15"/>
          <p:cNvSpPr txBox="true"/>
          <p:nvPr/>
        </p:nvSpPr>
        <p:spPr>
          <a:xfrm rot="0">
            <a:off x="11418773" y="7953572"/>
            <a:ext cx="7083328" cy="20916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F4662"/>
                </a:solidFill>
                <a:latin typeface="Quicksand"/>
                <a:ea typeface="Quicksand"/>
                <a:cs typeface="Quicksand"/>
                <a:sym typeface="Quicksand"/>
              </a:rPr>
              <a:t>We created New feature ‘Eligibleforservice’ .This feature identifies customers eligible to subscribe to our service based on their internet service types.</a:t>
            </a:r>
          </a:p>
          <a:p>
            <a:pPr algn="l" marL="0" indent="0" lvl="0">
              <a:lnSpc>
                <a:spcPts val="3359"/>
              </a:lnSpc>
              <a:spcBef>
                <a:spcPct val="0"/>
              </a:spcBef>
            </a:pPr>
          </a:p>
        </p:txBody>
      </p:sp>
      <p:sp>
        <p:nvSpPr>
          <p:cNvPr name="TextBox 16" id="16"/>
          <p:cNvSpPr txBox="true"/>
          <p:nvPr/>
        </p:nvSpPr>
        <p:spPr>
          <a:xfrm rot="0">
            <a:off x="11491314" y="7440507"/>
            <a:ext cx="4087989" cy="490822"/>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4. Feature Engineering:</a:t>
            </a:r>
          </a:p>
        </p:txBody>
      </p:sp>
      <p:sp>
        <p:nvSpPr>
          <p:cNvPr name="AutoShape 17" id="17"/>
          <p:cNvSpPr/>
          <p:nvPr/>
        </p:nvSpPr>
        <p:spPr>
          <a:xfrm>
            <a:off x="13706602" y="9808198"/>
            <a:ext cx="4344915" cy="0"/>
          </a:xfrm>
          <a:prstGeom prst="line">
            <a:avLst/>
          </a:prstGeom>
          <a:ln cap="flat" w="57150">
            <a:solidFill>
              <a:srgbClr val="7994A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21260" y="3304843"/>
            <a:ext cx="9442708" cy="6165805"/>
          </a:xfrm>
          <a:custGeom>
            <a:avLst/>
            <a:gdLst/>
            <a:ahLst/>
            <a:cxnLst/>
            <a:rect r="r" b="b" t="t" l="l"/>
            <a:pathLst>
              <a:path h="6165805" w="9442708">
                <a:moveTo>
                  <a:pt x="0" y="0"/>
                </a:moveTo>
                <a:lnTo>
                  <a:pt x="9442708" y="0"/>
                </a:lnTo>
                <a:lnTo>
                  <a:pt x="9442708" y="6165805"/>
                </a:lnTo>
                <a:lnTo>
                  <a:pt x="0" y="6165805"/>
                </a:lnTo>
                <a:lnTo>
                  <a:pt x="0" y="0"/>
                </a:lnTo>
                <a:close/>
              </a:path>
            </a:pathLst>
          </a:custGeom>
          <a:blipFill>
            <a:blip r:embed="rId2"/>
            <a:stretch>
              <a:fillRect l="-160770" t="-59928" r="-3507" b="-67734"/>
            </a:stretch>
          </a:blipFill>
        </p:spPr>
      </p:sp>
      <p:sp>
        <p:nvSpPr>
          <p:cNvPr name="TextBox 3" id="3"/>
          <p:cNvSpPr txBox="true"/>
          <p:nvPr/>
        </p:nvSpPr>
        <p:spPr>
          <a:xfrm rot="0">
            <a:off x="1028700" y="599709"/>
            <a:ext cx="11537525"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Visualization</a:t>
            </a:r>
          </a:p>
        </p:txBody>
      </p:sp>
      <p:sp>
        <p:nvSpPr>
          <p:cNvPr name="TextBox 4" id="4"/>
          <p:cNvSpPr txBox="true"/>
          <p:nvPr/>
        </p:nvSpPr>
        <p:spPr>
          <a:xfrm rot="0">
            <a:off x="10956993" y="3181018"/>
            <a:ext cx="6023411" cy="4430953"/>
          </a:xfrm>
          <a:prstGeom prst="rect">
            <a:avLst/>
          </a:prstGeom>
        </p:spPr>
        <p:txBody>
          <a:bodyPr anchor="t" rtlCol="false" tIns="0" lIns="0" bIns="0" rIns="0">
            <a:spAutoFit/>
          </a:bodyPr>
          <a:lstStyle/>
          <a:p>
            <a:pPr algn="l" marL="0" indent="0" lvl="0">
              <a:lnSpc>
                <a:spcPts val="4435"/>
              </a:lnSpc>
            </a:pPr>
            <a:r>
              <a:rPr lang="en-US" sz="2609">
                <a:solidFill>
                  <a:srgbClr val="0F4662"/>
                </a:solidFill>
                <a:latin typeface="Quicksand"/>
                <a:ea typeface="Quicksand"/>
                <a:cs typeface="Quicksand"/>
                <a:sym typeface="Quicksand"/>
              </a:rPr>
              <a:t>This histogram illustrates the distribution of monthly charges among customers. The inclusion of a kernel density estimate (KDE) curve helps smooth the distribution and highlight the underlying trends. The chart helps us identify any skewness in the charges and potential outliers.</a:t>
            </a:r>
          </a:p>
        </p:txBody>
      </p:sp>
      <p:sp>
        <p:nvSpPr>
          <p:cNvPr name="TextBox 5" id="5"/>
          <p:cNvSpPr txBox="true"/>
          <p:nvPr/>
        </p:nvSpPr>
        <p:spPr>
          <a:xfrm rot="0">
            <a:off x="209715" y="2085308"/>
            <a:ext cx="8934285" cy="657160"/>
          </a:xfrm>
          <a:prstGeom prst="rect">
            <a:avLst/>
          </a:prstGeom>
        </p:spPr>
        <p:txBody>
          <a:bodyPr anchor="t" rtlCol="false" tIns="0" lIns="0" bIns="0" rIns="0">
            <a:spAutoFit/>
          </a:bodyPr>
          <a:lstStyle/>
          <a:p>
            <a:pPr algn="ctr">
              <a:lnSpc>
                <a:spcPts val="5609"/>
              </a:lnSpc>
              <a:spcBef>
                <a:spcPct val="0"/>
              </a:spcBef>
            </a:pPr>
            <a:r>
              <a:rPr lang="en-US" b="true" sz="3299">
                <a:solidFill>
                  <a:srgbClr val="0F4662"/>
                </a:solidFill>
                <a:latin typeface="Quicksand Bold"/>
                <a:ea typeface="Quicksand Bold"/>
                <a:cs typeface="Quicksand Bold"/>
                <a:sym typeface="Quicksand Bold"/>
              </a:rPr>
              <a:t>Monthly Charges Distribution (Histogram)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3574731"/>
            <a:ext cx="5941693" cy="4748276"/>
          </a:xfrm>
          <a:custGeom>
            <a:avLst/>
            <a:gdLst/>
            <a:ahLst/>
            <a:cxnLst/>
            <a:rect r="r" b="b" t="t" l="l"/>
            <a:pathLst>
              <a:path h="4748276" w="5941693">
                <a:moveTo>
                  <a:pt x="0" y="0"/>
                </a:moveTo>
                <a:lnTo>
                  <a:pt x="5941693" y="0"/>
                </a:lnTo>
                <a:lnTo>
                  <a:pt x="5941693" y="4748276"/>
                </a:lnTo>
                <a:lnTo>
                  <a:pt x="0" y="4748276"/>
                </a:lnTo>
                <a:lnTo>
                  <a:pt x="0" y="0"/>
                </a:lnTo>
                <a:close/>
              </a:path>
            </a:pathLst>
          </a:custGeom>
          <a:blipFill>
            <a:blip r:embed="rId2"/>
            <a:stretch>
              <a:fillRect l="-42467" t="-29876" r="-60406" b="-12921"/>
            </a:stretch>
          </a:blipFill>
        </p:spPr>
      </p:sp>
      <p:sp>
        <p:nvSpPr>
          <p:cNvPr name="Freeform 3" id="3"/>
          <p:cNvSpPr/>
          <p:nvPr/>
        </p:nvSpPr>
        <p:spPr>
          <a:xfrm flipH="false" flipV="false" rot="0">
            <a:off x="6279414" y="3574731"/>
            <a:ext cx="5761562" cy="4472445"/>
          </a:xfrm>
          <a:custGeom>
            <a:avLst/>
            <a:gdLst/>
            <a:ahLst/>
            <a:cxnLst/>
            <a:rect r="r" b="b" t="t" l="l"/>
            <a:pathLst>
              <a:path h="4472445" w="5761562">
                <a:moveTo>
                  <a:pt x="0" y="0"/>
                </a:moveTo>
                <a:lnTo>
                  <a:pt x="5761562" y="0"/>
                </a:lnTo>
                <a:lnTo>
                  <a:pt x="5761562" y="4472446"/>
                </a:lnTo>
                <a:lnTo>
                  <a:pt x="0" y="4472446"/>
                </a:lnTo>
                <a:lnTo>
                  <a:pt x="0" y="0"/>
                </a:lnTo>
                <a:close/>
              </a:path>
            </a:pathLst>
          </a:custGeom>
          <a:blipFill>
            <a:blip r:embed="rId3"/>
            <a:stretch>
              <a:fillRect l="-111129" t="-44041" r="-5639" b="-13036"/>
            </a:stretch>
          </a:blipFill>
        </p:spPr>
      </p:sp>
      <p:sp>
        <p:nvSpPr>
          <p:cNvPr name="TextBox 4" id="4"/>
          <p:cNvSpPr txBox="true"/>
          <p:nvPr/>
        </p:nvSpPr>
        <p:spPr>
          <a:xfrm rot="0">
            <a:off x="1028700" y="599709"/>
            <a:ext cx="11537525" cy="1085149"/>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Visualization</a:t>
            </a:r>
          </a:p>
        </p:txBody>
      </p:sp>
      <p:sp>
        <p:nvSpPr>
          <p:cNvPr name="TextBox 5" id="5"/>
          <p:cNvSpPr txBox="true"/>
          <p:nvPr/>
        </p:nvSpPr>
        <p:spPr>
          <a:xfrm rot="0">
            <a:off x="12566225" y="2889693"/>
            <a:ext cx="5218324" cy="5994528"/>
          </a:xfrm>
          <a:prstGeom prst="rect">
            <a:avLst/>
          </a:prstGeom>
        </p:spPr>
        <p:txBody>
          <a:bodyPr anchor="t" rtlCol="false" tIns="0" lIns="0" bIns="0" rIns="0">
            <a:spAutoFit/>
          </a:bodyPr>
          <a:lstStyle/>
          <a:p>
            <a:pPr algn="l" marL="0" indent="0" lvl="0">
              <a:lnSpc>
                <a:spcPts val="4351"/>
              </a:lnSpc>
            </a:pPr>
            <a:r>
              <a:rPr lang="en-US" sz="2559">
                <a:solidFill>
                  <a:srgbClr val="0F4662"/>
                </a:solidFill>
                <a:latin typeface="Quicksand"/>
                <a:ea typeface="Quicksand"/>
                <a:cs typeface="Quicksand"/>
                <a:sym typeface="Quicksand"/>
              </a:rPr>
              <a:t>The boxplot compares customer tenure between those who churned and those who didn't, revealing any potential tenure-related churn patterns. The bar plot, comparing churn rates by Internet service type, highlights whether specific services lead to higher churn rates, offering actionable insights for targeted service improvements.</a:t>
            </a:r>
          </a:p>
        </p:txBody>
      </p:sp>
      <p:sp>
        <p:nvSpPr>
          <p:cNvPr name="TextBox 6" id="6"/>
          <p:cNvSpPr txBox="true"/>
          <p:nvPr/>
        </p:nvSpPr>
        <p:spPr>
          <a:xfrm rot="0">
            <a:off x="737595" y="2222246"/>
            <a:ext cx="6450873" cy="657160"/>
          </a:xfrm>
          <a:prstGeom prst="rect">
            <a:avLst/>
          </a:prstGeom>
        </p:spPr>
        <p:txBody>
          <a:bodyPr anchor="t" rtlCol="false" tIns="0" lIns="0" bIns="0" rIns="0">
            <a:spAutoFit/>
          </a:bodyPr>
          <a:lstStyle/>
          <a:p>
            <a:pPr algn="ctr">
              <a:lnSpc>
                <a:spcPts val="5609"/>
              </a:lnSpc>
              <a:spcBef>
                <a:spcPct val="0"/>
              </a:spcBef>
            </a:pPr>
            <a:r>
              <a:rPr lang="en-US" b="true" sz="3299">
                <a:solidFill>
                  <a:srgbClr val="0F4662"/>
                </a:solidFill>
                <a:latin typeface="Quicksand Bold"/>
                <a:ea typeface="Quicksand Bold"/>
                <a:cs typeface="Quicksand Bold"/>
                <a:sym typeface="Quicksand Bold"/>
              </a:rPr>
              <a:t>Churn Analysis and Correlations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DAFVUSucLUE</dc:identifier>
  <dcterms:modified xsi:type="dcterms:W3CDTF">2011-08-01T06:04:30Z</dcterms:modified>
  <cp:revision>1</cp:revision>
  <dc:title>Beige Clean &amp; Modern Fashion Lookbook Presentation</dc:title>
</cp:coreProperties>
</file>